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  <p:sldMasterId id="2147483704" r:id="rId2"/>
  </p:sldMasterIdLst>
  <p:notesMasterIdLst>
    <p:notesMasterId r:id="rId35"/>
  </p:notesMasterIdLst>
  <p:handoutMasterIdLst>
    <p:handoutMasterId r:id="rId36"/>
  </p:handoutMasterIdLst>
  <p:sldIdLst>
    <p:sldId id="313" r:id="rId3"/>
    <p:sldId id="398" r:id="rId4"/>
    <p:sldId id="427" r:id="rId5"/>
    <p:sldId id="486" r:id="rId6"/>
    <p:sldId id="426" r:id="rId7"/>
    <p:sldId id="405" r:id="rId8"/>
    <p:sldId id="494" r:id="rId9"/>
    <p:sldId id="487" r:id="rId10"/>
    <p:sldId id="490" r:id="rId11"/>
    <p:sldId id="491" r:id="rId12"/>
    <p:sldId id="429" r:id="rId13"/>
    <p:sldId id="409" r:id="rId14"/>
    <p:sldId id="483" r:id="rId15"/>
    <p:sldId id="459" r:id="rId16"/>
    <p:sldId id="411" r:id="rId17"/>
    <p:sldId id="413" r:id="rId18"/>
    <p:sldId id="485" r:id="rId19"/>
    <p:sldId id="419" r:id="rId20"/>
    <p:sldId id="492" r:id="rId21"/>
    <p:sldId id="414" r:id="rId22"/>
    <p:sldId id="416" r:id="rId23"/>
    <p:sldId id="420" r:id="rId24"/>
    <p:sldId id="404" r:id="rId25"/>
    <p:sldId id="493" r:id="rId26"/>
    <p:sldId id="498" r:id="rId27"/>
    <p:sldId id="500" r:id="rId28"/>
    <p:sldId id="502" r:id="rId29"/>
    <p:sldId id="501" r:id="rId30"/>
    <p:sldId id="504" r:id="rId31"/>
    <p:sldId id="503" r:id="rId32"/>
    <p:sldId id="499" r:id="rId33"/>
    <p:sldId id="495" r:id="rId34"/>
  </p:sldIdLst>
  <p:sldSz cx="12192000" cy="6858000"/>
  <p:notesSz cx="6877050" cy="9656763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 userDrawn="1">
          <p15:clr>
            <a:srgbClr val="A4A3A4"/>
          </p15:clr>
        </p15:guide>
        <p15:guide id="2" pos="38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80"/>
    <a:srgbClr val="C439CF"/>
    <a:srgbClr val="CC0099"/>
    <a:srgbClr val="C030A1"/>
    <a:srgbClr val="00FF00"/>
    <a:srgbClr val="AD4FBD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270" y="114"/>
      </p:cViewPr>
      <p:guideLst>
        <p:guide orient="horz" pos="2129"/>
        <p:guide pos="3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#1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A5D66-0BBB-409E-B7C8-44D572A5F92A}" type="doc">
      <dgm:prSet loTypeId="urn:microsoft.com/office/officeart/2005/8/layout/chevron2" loCatId="list" qsTypeId="urn:microsoft.com/office/officeart/2005/8/quickstyle/3d1#1" qsCatId="3D" csTypeId="urn:microsoft.com/office/officeart/2005/8/colors/accent1_2#1" csCatId="accent1" phldr="1"/>
      <dgm:spPr/>
      <dgm:t>
        <a:bodyPr/>
        <a:lstStyle/>
        <a:p>
          <a:endParaRPr lang="id-ID"/>
        </a:p>
      </dgm:t>
    </dgm:pt>
    <dgm:pt modelId="{716EC0F8-46E5-40A8-ADA2-E1B7E941AAE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400" b="1" dirty="0"/>
            <a:t>1</a:t>
          </a:r>
        </a:p>
      </dgm:t>
    </dgm:pt>
    <dgm:pt modelId="{80FCBBA6-BFFB-42BE-9E26-0A3170006EF7}" type="parTrans" cxnId="{06D0C596-D7D9-44D9-B60C-6880F7A27E01}">
      <dgm:prSet/>
      <dgm:spPr/>
      <dgm:t>
        <a:bodyPr/>
        <a:lstStyle/>
        <a:p>
          <a:endParaRPr lang="id-ID" sz="2000"/>
        </a:p>
      </dgm:t>
    </dgm:pt>
    <dgm:pt modelId="{AEE80A61-D8EF-46D7-9C11-182765B3DE2B}" type="sibTrans" cxnId="{06D0C596-D7D9-44D9-B60C-6880F7A27E01}">
      <dgm:prSet/>
      <dgm:spPr/>
      <dgm:t>
        <a:bodyPr/>
        <a:lstStyle/>
        <a:p>
          <a:endParaRPr lang="id-ID" sz="2000"/>
        </a:p>
      </dgm:t>
    </dgm:pt>
    <dgm:pt modelId="{45756BF3-9938-4E03-BC83-E331D7EFC427}">
      <dgm:prSet phldrT="[Text]" custT="1"/>
      <dgm:spPr/>
      <dgm:t>
        <a:bodyPr/>
        <a:lstStyle/>
        <a:p>
          <a:r>
            <a:rPr lang="en-US" sz="2000" dirty="0"/>
            <a:t>Perlunya pelindungan khusus bagi </a:t>
          </a:r>
          <a:r>
            <a:rPr lang="id-ID" sz="2000" dirty="0"/>
            <a:t>ABH</a:t>
          </a:r>
          <a:r>
            <a:rPr lang="en-US" sz="2000" dirty="0"/>
            <a:t> untuk menjaga harkat dan martabatnya dalam sistem peradilan.</a:t>
          </a:r>
          <a:endParaRPr lang="id-ID" sz="2000" dirty="0"/>
        </a:p>
      </dgm:t>
    </dgm:pt>
    <dgm:pt modelId="{B2348792-9C3C-4C7F-AD64-EAD03F7C2999}" type="parTrans" cxnId="{55B6C9AE-61AF-464A-B1A0-E4641D3FA0C7}">
      <dgm:prSet/>
      <dgm:spPr/>
      <dgm:t>
        <a:bodyPr/>
        <a:lstStyle/>
        <a:p>
          <a:endParaRPr lang="id-ID" sz="2000"/>
        </a:p>
      </dgm:t>
    </dgm:pt>
    <dgm:pt modelId="{D40B6EFE-B6A1-4657-BA0F-63794EB1E1E5}" type="sibTrans" cxnId="{55B6C9AE-61AF-464A-B1A0-E4641D3FA0C7}">
      <dgm:prSet/>
      <dgm:spPr/>
      <dgm:t>
        <a:bodyPr/>
        <a:lstStyle/>
        <a:p>
          <a:endParaRPr lang="id-ID" sz="2000"/>
        </a:p>
      </dgm:t>
    </dgm:pt>
    <dgm:pt modelId="{38CC0073-9322-41A0-8ED6-AD8CA4ED61F9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400" b="1" dirty="0"/>
            <a:t>2</a:t>
          </a:r>
        </a:p>
      </dgm:t>
    </dgm:pt>
    <dgm:pt modelId="{976E8FB9-25A4-470F-A01F-611290FBC492}" type="parTrans" cxnId="{46047AC9-B9BD-40E8-85AC-A883FAFBCA13}">
      <dgm:prSet/>
      <dgm:spPr/>
      <dgm:t>
        <a:bodyPr/>
        <a:lstStyle/>
        <a:p>
          <a:endParaRPr lang="id-ID" sz="2000"/>
        </a:p>
      </dgm:t>
    </dgm:pt>
    <dgm:pt modelId="{A3BEB910-2094-400E-B911-D6C1C1F16A6C}" type="sibTrans" cxnId="{46047AC9-B9BD-40E8-85AC-A883FAFBCA13}">
      <dgm:prSet/>
      <dgm:spPr/>
      <dgm:t>
        <a:bodyPr/>
        <a:lstStyle/>
        <a:p>
          <a:endParaRPr lang="id-ID" sz="2000"/>
        </a:p>
      </dgm:t>
    </dgm:pt>
    <dgm:pt modelId="{6A0CB554-4F96-4620-8494-E960B54D4204}">
      <dgm:prSet phldrT="[Text]" custT="1"/>
      <dgm:spPr/>
      <dgm:t>
        <a:bodyPr/>
        <a:lstStyle/>
        <a:p>
          <a:r>
            <a:rPr lang="en-US" sz="2000" dirty="0"/>
            <a:t>Sebagai negara pihak dalam </a:t>
          </a:r>
          <a:r>
            <a:rPr lang="id-ID" sz="2000" dirty="0"/>
            <a:t>KHA</a:t>
          </a:r>
          <a:r>
            <a:rPr lang="en-US" sz="2000" dirty="0"/>
            <a:t>, mempunyai kewajiban untuk memberikan pelindungan khusus bagi </a:t>
          </a:r>
          <a:r>
            <a:rPr lang="id-ID" sz="2000" dirty="0"/>
            <a:t> ABH</a:t>
          </a:r>
          <a:r>
            <a:rPr lang="en-US" sz="2000" dirty="0"/>
            <a:t>.</a:t>
          </a:r>
          <a:endParaRPr lang="id-ID" sz="2000" dirty="0"/>
        </a:p>
      </dgm:t>
    </dgm:pt>
    <dgm:pt modelId="{3D3A378F-6C8E-49F2-B713-3E478968211C}" type="parTrans" cxnId="{A5878A2E-2152-4453-92B5-2FD7BAB91AFE}">
      <dgm:prSet/>
      <dgm:spPr/>
      <dgm:t>
        <a:bodyPr/>
        <a:lstStyle/>
        <a:p>
          <a:endParaRPr lang="id-ID" sz="2000"/>
        </a:p>
      </dgm:t>
    </dgm:pt>
    <dgm:pt modelId="{704A870B-062A-4C88-86CE-907037E4CEAD}" type="sibTrans" cxnId="{A5878A2E-2152-4453-92B5-2FD7BAB91AFE}">
      <dgm:prSet/>
      <dgm:spPr/>
      <dgm:t>
        <a:bodyPr/>
        <a:lstStyle/>
        <a:p>
          <a:endParaRPr lang="id-ID" sz="2000"/>
        </a:p>
      </dgm:t>
    </dgm:pt>
    <dgm:pt modelId="{2574973D-924B-4426-8BF8-307C266860DC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400" b="1" dirty="0"/>
            <a:t>3</a:t>
          </a:r>
        </a:p>
      </dgm:t>
    </dgm:pt>
    <dgm:pt modelId="{E8B99B2F-19BC-4C51-B93D-46B7416EE046}" type="parTrans" cxnId="{B97AA563-AAE2-4D61-AF72-B98269D3A712}">
      <dgm:prSet/>
      <dgm:spPr/>
      <dgm:t>
        <a:bodyPr/>
        <a:lstStyle/>
        <a:p>
          <a:endParaRPr lang="id-ID" sz="2000"/>
        </a:p>
      </dgm:t>
    </dgm:pt>
    <dgm:pt modelId="{213DAB1A-F486-4A01-BAFD-7F9B5D7F9C1F}" type="sibTrans" cxnId="{B97AA563-AAE2-4D61-AF72-B98269D3A712}">
      <dgm:prSet/>
      <dgm:spPr/>
      <dgm:t>
        <a:bodyPr/>
        <a:lstStyle/>
        <a:p>
          <a:endParaRPr lang="id-ID" sz="2000"/>
        </a:p>
      </dgm:t>
    </dgm:pt>
    <dgm:pt modelId="{F7A6B38A-36A5-443A-A0A6-6B5BE6694DD1}">
      <dgm:prSet phldr="0" custT="1"/>
      <dgm:spPr/>
      <dgm:t>
        <a:bodyPr vert="horz" wrap="square"/>
        <a:lstStyle/>
        <a:p>
          <a:pPr>
            <a:lnSpc>
              <a:spcPct val="70000"/>
            </a:lnSpc>
            <a:spcBef>
              <a:spcPct val="0"/>
            </a:spcBef>
            <a:spcAft>
              <a:spcPct val="15000"/>
            </a:spcAft>
          </a:pPr>
          <a:r>
            <a:rPr lang="en-US" sz="2000" dirty="0"/>
            <a:t>UU No. 3 tahun 1997 tentang Pengadilan Anak, sudah tidak sesuai lagi dengan perkembangan dan kebutuhan hukum masyarakat, karena belum secara komprehensif memberikan pelindungan </a:t>
          </a:r>
          <a:r>
            <a:rPr lang="en-US" sz="2000" dirty="0">
              <a:solidFill>
                <a:schemeClr val="tx1"/>
              </a:solidFill>
            </a:rPr>
            <a:t>kepada ABH.</a:t>
          </a:r>
        </a:p>
      </dgm:t>
    </dgm:pt>
    <dgm:pt modelId="{D63E8EA4-FD97-4399-A6CF-12152DBA43FA}" type="parTrans" cxnId="{5482EF0E-3535-4805-BD38-08B81A57D328}">
      <dgm:prSet/>
      <dgm:spPr/>
      <dgm:t>
        <a:bodyPr/>
        <a:lstStyle/>
        <a:p>
          <a:endParaRPr lang="id-ID" sz="2000"/>
        </a:p>
      </dgm:t>
    </dgm:pt>
    <dgm:pt modelId="{5E96263F-8E17-440A-A3AA-BFCB3CA29DFE}" type="sibTrans" cxnId="{5482EF0E-3535-4805-BD38-08B81A57D328}">
      <dgm:prSet/>
      <dgm:spPr/>
      <dgm:t>
        <a:bodyPr/>
        <a:lstStyle/>
        <a:p>
          <a:endParaRPr lang="id-ID" sz="2000"/>
        </a:p>
      </dgm:t>
    </dgm:pt>
    <dgm:pt modelId="{26CFFD33-B798-4402-BE52-11001AA048DB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id-ID" sz="2400" b="1" dirty="0"/>
            <a:t>4</a:t>
          </a:r>
        </a:p>
      </dgm:t>
    </dgm:pt>
    <dgm:pt modelId="{48749DC3-AF2A-44F7-8347-B46B65E765B0}" type="parTrans" cxnId="{326B5BA2-0103-4997-A725-336B80767CD4}">
      <dgm:prSet/>
      <dgm:spPr/>
      <dgm:t>
        <a:bodyPr/>
        <a:lstStyle/>
        <a:p>
          <a:endParaRPr lang="id-ID" sz="2000"/>
        </a:p>
      </dgm:t>
    </dgm:pt>
    <dgm:pt modelId="{E5E4D1C0-E094-41C3-BD56-148AADA76F10}" type="sibTrans" cxnId="{326B5BA2-0103-4997-A725-336B80767CD4}">
      <dgm:prSet/>
      <dgm:spPr/>
      <dgm:t>
        <a:bodyPr/>
        <a:lstStyle/>
        <a:p>
          <a:endParaRPr lang="id-ID" sz="2000"/>
        </a:p>
      </dgm:t>
    </dgm:pt>
    <dgm:pt modelId="{6BACB00B-687A-460A-9111-06E46D3A4346}">
      <dgm:prSet phldrT="[Text]" phldr="0" custT="1"/>
      <dgm:spPr/>
      <dgm:t>
        <a:bodyPr vert="horz" wrap="square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id-ID" sz="2000" dirty="0"/>
        </a:p>
      </dgm:t>
    </dgm:pt>
    <dgm:pt modelId="{D3A4FF69-5DC5-4E22-9A2F-119B1CEFEFF4}" type="parTrans" cxnId="{64194865-8206-4C09-8F39-EB0BEB1B4DE7}">
      <dgm:prSet/>
      <dgm:spPr/>
      <dgm:t>
        <a:bodyPr/>
        <a:lstStyle/>
        <a:p>
          <a:endParaRPr lang="id-ID" sz="2000"/>
        </a:p>
      </dgm:t>
    </dgm:pt>
    <dgm:pt modelId="{0F380313-784F-402B-AD1E-34430815A301}" type="sibTrans" cxnId="{64194865-8206-4C09-8F39-EB0BEB1B4DE7}">
      <dgm:prSet/>
      <dgm:spPr/>
      <dgm:t>
        <a:bodyPr/>
        <a:lstStyle/>
        <a:p>
          <a:endParaRPr lang="id-ID" sz="2000"/>
        </a:p>
      </dgm:t>
    </dgm:pt>
    <dgm:pt modelId="{2A895EE7-C8BC-450F-98D5-EBC44AD671E5}">
      <dgm:prSet phldr="0" custT="1"/>
      <dgm:spPr/>
      <dgm:t>
        <a:bodyPr vert="horz" wrap="square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id-ID" sz="2000" dirty="0"/>
            <a:t>Tujuannya, d</a:t>
          </a:r>
          <a:r>
            <a:rPr lang="en-US" sz="2000" dirty="0"/>
            <a:t>alam rangka mewujudkan peradilan yang benar-benar menjamin pelindungan kepentingan terbaik terhadap </a:t>
          </a:r>
          <a:r>
            <a:rPr lang="id-ID" sz="2000" dirty="0"/>
            <a:t>ABH </a:t>
          </a:r>
          <a:r>
            <a:rPr lang="en-US" sz="2000" dirty="0"/>
            <a:t>sebagai penerus bangsa. </a:t>
          </a:r>
          <a:endParaRPr lang="id-ID" sz="2000" dirty="0"/>
        </a:p>
      </dgm:t>
    </dgm:pt>
    <dgm:pt modelId="{9209A2D6-C73F-4B3E-AC07-FBFF00382C01}" type="parTrans" cxnId="{44F71C84-647C-46A7-8768-08F055009C60}">
      <dgm:prSet/>
      <dgm:spPr/>
    </dgm:pt>
    <dgm:pt modelId="{F0CDDDC4-3EB7-4B4B-8917-DAC30360C751}" type="sibTrans" cxnId="{44F71C84-647C-46A7-8768-08F055009C60}">
      <dgm:prSet/>
      <dgm:spPr/>
    </dgm:pt>
    <dgm:pt modelId="{BF9D7ACB-03FA-401D-8103-444E5A2F3A3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lang="id-ID" sz="2000" dirty="0"/>
        </a:p>
      </dgm:t>
    </dgm:pt>
    <dgm:pt modelId="{87F1F49A-A667-4951-9389-A42514325D03}" type="parTrans" cxnId="{5B3ECB01-7363-434C-914A-D2492B7FD8DB}">
      <dgm:prSet/>
      <dgm:spPr/>
    </dgm:pt>
    <dgm:pt modelId="{A6F558EA-D96D-42FB-9136-3E02EB0D8CC2}" type="sibTrans" cxnId="{5B3ECB01-7363-434C-914A-D2492B7FD8DB}">
      <dgm:prSet/>
      <dgm:spPr/>
    </dgm:pt>
    <dgm:pt modelId="{D36E3D33-FAE4-43A9-94E4-585F3A7A2A9F}" type="pres">
      <dgm:prSet presAssocID="{49EA5D66-0BBB-409E-B7C8-44D572A5F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59424-4F32-4B4E-8CAA-5D56F57176D6}" type="pres">
      <dgm:prSet presAssocID="{716EC0F8-46E5-40A8-ADA2-E1B7E941AAEB}" presName="composite" presStyleCnt="0"/>
      <dgm:spPr/>
    </dgm:pt>
    <dgm:pt modelId="{998F81C6-B237-4AB2-B2F2-A1F628EF7E4B}" type="pres">
      <dgm:prSet presAssocID="{716EC0F8-46E5-40A8-ADA2-E1B7E941AAE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96DC-A898-453C-8BEE-5B8CA8B1780A}" type="pres">
      <dgm:prSet presAssocID="{716EC0F8-46E5-40A8-ADA2-E1B7E941AAE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4F70C-04B4-4B3B-8766-376C421580FF}" type="pres">
      <dgm:prSet presAssocID="{AEE80A61-D8EF-46D7-9C11-182765B3DE2B}" presName="sp" presStyleCnt="0"/>
      <dgm:spPr/>
      <dgm:t>
        <a:bodyPr/>
        <a:lstStyle/>
        <a:p>
          <a:endParaRPr lang="en-US"/>
        </a:p>
      </dgm:t>
    </dgm:pt>
    <dgm:pt modelId="{5120F981-935A-4AC5-A5C7-4D2F92C369B6}" type="pres">
      <dgm:prSet presAssocID="{38CC0073-9322-41A0-8ED6-AD8CA4ED61F9}" presName="composite" presStyleCnt="0"/>
      <dgm:spPr/>
    </dgm:pt>
    <dgm:pt modelId="{E9BE710E-CF9E-4A95-9B5B-A578B165DED5}" type="pres">
      <dgm:prSet presAssocID="{38CC0073-9322-41A0-8ED6-AD8CA4ED61F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4FB6E-E999-4E41-B569-EDC81E5746B7}" type="pres">
      <dgm:prSet presAssocID="{38CC0073-9322-41A0-8ED6-AD8CA4ED61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0A262-947A-4A15-AF44-BF63BCA02C27}" type="pres">
      <dgm:prSet presAssocID="{A3BEB910-2094-400E-B911-D6C1C1F16A6C}" presName="sp" presStyleCnt="0"/>
      <dgm:spPr/>
      <dgm:t>
        <a:bodyPr/>
        <a:lstStyle/>
        <a:p>
          <a:endParaRPr lang="en-US"/>
        </a:p>
      </dgm:t>
    </dgm:pt>
    <dgm:pt modelId="{E2D87D99-809F-445B-94F3-0CE86E48256A}" type="pres">
      <dgm:prSet presAssocID="{2574973D-924B-4426-8BF8-307C266860DC}" presName="composite" presStyleCnt="0"/>
      <dgm:spPr/>
    </dgm:pt>
    <dgm:pt modelId="{BB783464-E97E-41FE-81EE-A56FBEAD100D}" type="pres">
      <dgm:prSet presAssocID="{2574973D-924B-4426-8BF8-307C266860D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2F406-C07B-4334-B823-92998848194B}" type="pres">
      <dgm:prSet presAssocID="{2574973D-924B-4426-8BF8-307C266860DC}" presName="descendantText" presStyleLbl="alignAcc1" presStyleIdx="2" presStyleCnt="4" custScaleY="140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C34B8-7B82-4B6F-8AA8-C0BA026D1789}" type="pres">
      <dgm:prSet presAssocID="{213DAB1A-F486-4A01-BAFD-7F9B5D7F9C1F}" presName="sp" presStyleCnt="0"/>
      <dgm:spPr/>
      <dgm:t>
        <a:bodyPr/>
        <a:lstStyle/>
        <a:p>
          <a:endParaRPr lang="en-US"/>
        </a:p>
      </dgm:t>
    </dgm:pt>
    <dgm:pt modelId="{ED8D209D-54F9-45AB-B9D2-8547CAA7E530}" type="pres">
      <dgm:prSet presAssocID="{26CFFD33-B798-4402-BE52-11001AA048DB}" presName="composite" presStyleCnt="0"/>
      <dgm:spPr/>
    </dgm:pt>
    <dgm:pt modelId="{7C6C0BB7-5E5B-4729-9C6A-576D06EFCD3F}" type="pres">
      <dgm:prSet presAssocID="{26CFFD33-B798-4402-BE52-11001AA048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4A3C5-3D66-4DD0-9627-0BD99ABBA5EE}" type="pres">
      <dgm:prSet presAssocID="{26CFFD33-B798-4402-BE52-11001AA048DB}" presName="descendantText" presStyleLbl="alignAcc1" presStyleIdx="3" presStyleCnt="4" custScaleY="142009" custLinFactNeighborX="-476" custLinFactNeighborY="29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8CD223-461B-407B-A781-E0A0191FA440}" type="presOf" srcId="{213DAB1A-F486-4A01-BAFD-7F9B5D7F9C1F}" destId="{8FBC34B8-7B82-4B6F-8AA8-C0BA026D1789}" srcOrd="0" destOrd="0" presId="urn:microsoft.com/office/officeart/2005/8/layout/chevron2"/>
    <dgm:cxn modelId="{5E4259EE-9A91-4F22-8787-3A300317B237}" type="presOf" srcId="{6A0CB554-4F96-4620-8494-E960B54D4204}" destId="{B194FB6E-E999-4E41-B569-EDC81E5746B7}" srcOrd="0" destOrd="0" presId="urn:microsoft.com/office/officeart/2005/8/layout/chevron2"/>
    <dgm:cxn modelId="{92648C13-F8D1-4DD0-9BC6-34AF829815E5}" type="presOf" srcId="{F7A6B38A-36A5-443A-A0A6-6B5BE6694DD1}" destId="{9A52F406-C07B-4334-B823-92998848194B}" srcOrd="0" destOrd="0" presId="urn:microsoft.com/office/officeart/2005/8/layout/chevron2"/>
    <dgm:cxn modelId="{44F71C84-647C-46A7-8768-08F055009C60}" srcId="{26CFFD33-B798-4402-BE52-11001AA048DB}" destId="{2A895EE7-C8BC-450F-98D5-EBC44AD671E5}" srcOrd="1" destOrd="0" parTransId="{9209A2D6-C73F-4B3E-AC07-FBFF00382C01}" sibTransId="{F0CDDDC4-3EB7-4B4B-8917-DAC30360C751}"/>
    <dgm:cxn modelId="{32FFA0B1-0327-44A3-A590-4D76D65859B6}" type="presOf" srcId="{26CFFD33-B798-4402-BE52-11001AA048DB}" destId="{7C6C0BB7-5E5B-4729-9C6A-576D06EFCD3F}" srcOrd="0" destOrd="0" presId="urn:microsoft.com/office/officeart/2005/8/layout/chevron2"/>
    <dgm:cxn modelId="{9CC871A4-F5E3-4753-9707-A1DCB0B7BDA9}" type="presOf" srcId="{49EA5D66-0BBB-409E-B7C8-44D572A5F92A}" destId="{D36E3D33-FAE4-43A9-94E4-585F3A7A2A9F}" srcOrd="0" destOrd="0" presId="urn:microsoft.com/office/officeart/2005/8/layout/chevron2"/>
    <dgm:cxn modelId="{326B5BA2-0103-4997-A725-336B80767CD4}" srcId="{49EA5D66-0BBB-409E-B7C8-44D572A5F92A}" destId="{26CFFD33-B798-4402-BE52-11001AA048DB}" srcOrd="3" destOrd="0" parTransId="{48749DC3-AF2A-44F7-8347-B46B65E765B0}" sibTransId="{E5E4D1C0-E094-41C3-BD56-148AADA76F10}"/>
    <dgm:cxn modelId="{C459B275-88E6-4448-8C59-68FB1A6F48FE}" type="presOf" srcId="{38CC0073-9322-41A0-8ED6-AD8CA4ED61F9}" destId="{E9BE710E-CF9E-4A95-9B5B-A578B165DED5}" srcOrd="0" destOrd="0" presId="urn:microsoft.com/office/officeart/2005/8/layout/chevron2"/>
    <dgm:cxn modelId="{46047AC9-B9BD-40E8-85AC-A883FAFBCA13}" srcId="{49EA5D66-0BBB-409E-B7C8-44D572A5F92A}" destId="{38CC0073-9322-41A0-8ED6-AD8CA4ED61F9}" srcOrd="1" destOrd="0" parTransId="{976E8FB9-25A4-470F-A01F-611290FBC492}" sibTransId="{A3BEB910-2094-400E-B911-D6C1C1F16A6C}"/>
    <dgm:cxn modelId="{844C679E-1544-46B9-8701-F0798A7D3657}" type="presOf" srcId="{2574973D-924B-4426-8BF8-307C266860DC}" destId="{BB783464-E97E-41FE-81EE-A56FBEAD100D}" srcOrd="0" destOrd="0" presId="urn:microsoft.com/office/officeart/2005/8/layout/chevron2"/>
    <dgm:cxn modelId="{111E76E2-17C3-41EF-A39B-8843B69FD0C4}" type="presOf" srcId="{BF9D7ACB-03FA-401D-8103-444E5A2F3A30}" destId="{2BE4A3C5-3D66-4DD0-9627-0BD99ABBA5EE}" srcOrd="0" destOrd="2" presId="urn:microsoft.com/office/officeart/2005/8/layout/chevron2"/>
    <dgm:cxn modelId="{5B3ECB01-7363-434C-914A-D2492B7FD8DB}" srcId="{26CFFD33-B798-4402-BE52-11001AA048DB}" destId="{BF9D7ACB-03FA-401D-8103-444E5A2F3A30}" srcOrd="2" destOrd="0" parTransId="{87F1F49A-A667-4951-9389-A42514325D03}" sibTransId="{A6F558EA-D96D-42FB-9136-3E02EB0D8CC2}"/>
    <dgm:cxn modelId="{02E140D1-BF34-4956-BF28-77F164D79A6E}" type="presOf" srcId="{AEE80A61-D8EF-46D7-9C11-182765B3DE2B}" destId="{3F24F70C-04B4-4B3B-8766-376C421580FF}" srcOrd="0" destOrd="0" presId="urn:microsoft.com/office/officeart/2005/8/layout/chevron2"/>
    <dgm:cxn modelId="{A5878A2E-2152-4453-92B5-2FD7BAB91AFE}" srcId="{38CC0073-9322-41A0-8ED6-AD8CA4ED61F9}" destId="{6A0CB554-4F96-4620-8494-E960B54D4204}" srcOrd="0" destOrd="0" parTransId="{3D3A378F-6C8E-49F2-B713-3E478968211C}" sibTransId="{704A870B-062A-4C88-86CE-907037E4CEAD}"/>
    <dgm:cxn modelId="{B5D0404F-A0A7-43FD-A8C2-B584907261F3}" type="presOf" srcId="{716EC0F8-46E5-40A8-ADA2-E1B7E941AAEB}" destId="{998F81C6-B237-4AB2-B2F2-A1F628EF7E4B}" srcOrd="0" destOrd="0" presId="urn:microsoft.com/office/officeart/2005/8/layout/chevron2"/>
    <dgm:cxn modelId="{06D0C596-D7D9-44D9-B60C-6880F7A27E01}" srcId="{49EA5D66-0BBB-409E-B7C8-44D572A5F92A}" destId="{716EC0F8-46E5-40A8-ADA2-E1B7E941AAEB}" srcOrd="0" destOrd="0" parTransId="{80FCBBA6-BFFB-42BE-9E26-0A3170006EF7}" sibTransId="{AEE80A61-D8EF-46D7-9C11-182765B3DE2B}"/>
    <dgm:cxn modelId="{B97AA563-AAE2-4D61-AF72-B98269D3A712}" srcId="{49EA5D66-0BBB-409E-B7C8-44D572A5F92A}" destId="{2574973D-924B-4426-8BF8-307C266860DC}" srcOrd="2" destOrd="0" parTransId="{E8B99B2F-19BC-4C51-B93D-46B7416EE046}" sibTransId="{213DAB1A-F486-4A01-BAFD-7F9B5D7F9C1F}"/>
    <dgm:cxn modelId="{EC91D5D5-96EF-430D-AE33-D68501B0FF02}" type="presOf" srcId="{2A895EE7-C8BC-450F-98D5-EBC44AD671E5}" destId="{2BE4A3C5-3D66-4DD0-9627-0BD99ABBA5EE}" srcOrd="0" destOrd="1" presId="urn:microsoft.com/office/officeart/2005/8/layout/chevron2"/>
    <dgm:cxn modelId="{0FF742EE-4558-4D22-86FF-8CF08B3B5E76}" type="presOf" srcId="{6BACB00B-687A-460A-9111-06E46D3A4346}" destId="{2BE4A3C5-3D66-4DD0-9627-0BD99ABBA5EE}" srcOrd="0" destOrd="0" presId="urn:microsoft.com/office/officeart/2005/8/layout/chevron2"/>
    <dgm:cxn modelId="{5482EF0E-3535-4805-BD38-08B81A57D328}" srcId="{2574973D-924B-4426-8BF8-307C266860DC}" destId="{F7A6B38A-36A5-443A-A0A6-6B5BE6694DD1}" srcOrd="0" destOrd="0" parTransId="{D63E8EA4-FD97-4399-A6CF-12152DBA43FA}" sibTransId="{5E96263F-8E17-440A-A3AA-BFCB3CA29DFE}"/>
    <dgm:cxn modelId="{64194865-8206-4C09-8F39-EB0BEB1B4DE7}" srcId="{26CFFD33-B798-4402-BE52-11001AA048DB}" destId="{6BACB00B-687A-460A-9111-06E46D3A4346}" srcOrd="0" destOrd="0" parTransId="{D3A4FF69-5DC5-4E22-9A2F-119B1CEFEFF4}" sibTransId="{0F380313-784F-402B-AD1E-34430815A301}"/>
    <dgm:cxn modelId="{847BAB26-DE24-42EB-A6FF-CA3C32A67F65}" type="presOf" srcId="{45756BF3-9938-4E03-BC83-E331D7EFC427}" destId="{A2C496DC-A898-453C-8BEE-5B8CA8B1780A}" srcOrd="0" destOrd="0" presId="urn:microsoft.com/office/officeart/2005/8/layout/chevron2"/>
    <dgm:cxn modelId="{55B6C9AE-61AF-464A-B1A0-E4641D3FA0C7}" srcId="{716EC0F8-46E5-40A8-ADA2-E1B7E941AAEB}" destId="{45756BF3-9938-4E03-BC83-E331D7EFC427}" srcOrd="0" destOrd="0" parTransId="{B2348792-9C3C-4C7F-AD64-EAD03F7C2999}" sibTransId="{D40B6EFE-B6A1-4657-BA0F-63794EB1E1E5}"/>
    <dgm:cxn modelId="{4C0A5D10-27FF-4127-A222-974410FD87FA}" type="presOf" srcId="{A3BEB910-2094-400E-B911-D6C1C1F16A6C}" destId="{4FE0A262-947A-4A15-AF44-BF63BCA02C27}" srcOrd="0" destOrd="0" presId="urn:microsoft.com/office/officeart/2005/8/layout/chevron2"/>
    <dgm:cxn modelId="{2AFA7BC2-2C52-4749-941C-9CBED44FF185}" type="presParOf" srcId="{D36E3D33-FAE4-43A9-94E4-585F3A7A2A9F}" destId="{A2059424-4F32-4B4E-8CAA-5D56F57176D6}" srcOrd="0" destOrd="0" presId="urn:microsoft.com/office/officeart/2005/8/layout/chevron2"/>
    <dgm:cxn modelId="{CEC156D0-50F9-496D-8596-AA09D0DDDCC6}" type="presParOf" srcId="{A2059424-4F32-4B4E-8CAA-5D56F57176D6}" destId="{998F81C6-B237-4AB2-B2F2-A1F628EF7E4B}" srcOrd="0" destOrd="0" presId="urn:microsoft.com/office/officeart/2005/8/layout/chevron2"/>
    <dgm:cxn modelId="{57488A5D-5570-4D8E-98EC-8C44F8C16740}" type="presParOf" srcId="{A2059424-4F32-4B4E-8CAA-5D56F57176D6}" destId="{A2C496DC-A898-453C-8BEE-5B8CA8B1780A}" srcOrd="1" destOrd="0" presId="urn:microsoft.com/office/officeart/2005/8/layout/chevron2"/>
    <dgm:cxn modelId="{DDFB1FD8-F5E4-4DEC-B4F9-555BE3649182}" type="presParOf" srcId="{D36E3D33-FAE4-43A9-94E4-585F3A7A2A9F}" destId="{3F24F70C-04B4-4B3B-8766-376C421580FF}" srcOrd="1" destOrd="0" presId="urn:microsoft.com/office/officeart/2005/8/layout/chevron2"/>
    <dgm:cxn modelId="{2C8168AB-F4D9-4619-9058-CB4BBE45358D}" type="presParOf" srcId="{D36E3D33-FAE4-43A9-94E4-585F3A7A2A9F}" destId="{5120F981-935A-4AC5-A5C7-4D2F92C369B6}" srcOrd="2" destOrd="0" presId="urn:microsoft.com/office/officeart/2005/8/layout/chevron2"/>
    <dgm:cxn modelId="{4EB7D086-687A-45B2-94F6-BA6AB90ACC81}" type="presParOf" srcId="{5120F981-935A-4AC5-A5C7-4D2F92C369B6}" destId="{E9BE710E-CF9E-4A95-9B5B-A578B165DED5}" srcOrd="0" destOrd="0" presId="urn:microsoft.com/office/officeart/2005/8/layout/chevron2"/>
    <dgm:cxn modelId="{6773DA83-567A-4873-BE0F-CA942A6FA51A}" type="presParOf" srcId="{5120F981-935A-4AC5-A5C7-4D2F92C369B6}" destId="{B194FB6E-E999-4E41-B569-EDC81E5746B7}" srcOrd="1" destOrd="0" presId="urn:microsoft.com/office/officeart/2005/8/layout/chevron2"/>
    <dgm:cxn modelId="{FC197D46-91A7-42E3-AEDB-4E369E5956F2}" type="presParOf" srcId="{D36E3D33-FAE4-43A9-94E4-585F3A7A2A9F}" destId="{4FE0A262-947A-4A15-AF44-BF63BCA02C27}" srcOrd="3" destOrd="0" presId="urn:microsoft.com/office/officeart/2005/8/layout/chevron2"/>
    <dgm:cxn modelId="{9ED664E7-7242-42B0-9FE1-D23111954943}" type="presParOf" srcId="{D36E3D33-FAE4-43A9-94E4-585F3A7A2A9F}" destId="{E2D87D99-809F-445B-94F3-0CE86E48256A}" srcOrd="4" destOrd="0" presId="urn:microsoft.com/office/officeart/2005/8/layout/chevron2"/>
    <dgm:cxn modelId="{A446AC24-C4D1-4A48-A757-9E9839A112B2}" type="presParOf" srcId="{E2D87D99-809F-445B-94F3-0CE86E48256A}" destId="{BB783464-E97E-41FE-81EE-A56FBEAD100D}" srcOrd="0" destOrd="0" presId="urn:microsoft.com/office/officeart/2005/8/layout/chevron2"/>
    <dgm:cxn modelId="{6A9CA8E1-CA15-406B-B093-9D10716BADA6}" type="presParOf" srcId="{E2D87D99-809F-445B-94F3-0CE86E48256A}" destId="{9A52F406-C07B-4334-B823-92998848194B}" srcOrd="1" destOrd="0" presId="urn:microsoft.com/office/officeart/2005/8/layout/chevron2"/>
    <dgm:cxn modelId="{9C82BE4D-C526-425B-901F-7E6FDF15966E}" type="presParOf" srcId="{D36E3D33-FAE4-43A9-94E4-585F3A7A2A9F}" destId="{8FBC34B8-7B82-4B6F-8AA8-C0BA026D1789}" srcOrd="5" destOrd="0" presId="urn:microsoft.com/office/officeart/2005/8/layout/chevron2"/>
    <dgm:cxn modelId="{D252E154-1549-42E8-9BBC-3F76A9D70D31}" type="presParOf" srcId="{D36E3D33-FAE4-43A9-94E4-585F3A7A2A9F}" destId="{ED8D209D-54F9-45AB-B9D2-8547CAA7E530}" srcOrd="6" destOrd="0" presId="urn:microsoft.com/office/officeart/2005/8/layout/chevron2"/>
    <dgm:cxn modelId="{D4E0F1E6-DFA7-4696-90D6-D409D744B5D4}" type="presParOf" srcId="{ED8D209D-54F9-45AB-B9D2-8547CAA7E530}" destId="{7C6C0BB7-5E5B-4729-9C6A-576D06EFCD3F}" srcOrd="0" destOrd="0" presId="urn:microsoft.com/office/officeart/2005/8/layout/chevron2"/>
    <dgm:cxn modelId="{C48DDFEC-880F-4931-8332-9235E95D1F8D}" type="presParOf" srcId="{ED8D209D-54F9-45AB-B9D2-8547CAA7E530}" destId="{2BE4A3C5-3D66-4DD0-9627-0BD99ABBA5EE}" srcOrd="1" destOrd="0" presId="urn:microsoft.com/office/officeart/2005/8/layout/chevron2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C394D-8DAE-42AC-980D-CC268BFA4273}" type="doc">
      <dgm:prSet loTypeId="urn:microsoft.com/office/officeart/2005/8/layout/default#1" loCatId="list" qsTypeId="urn:microsoft.com/office/officeart/2005/8/quickstyle/3d3#1" qsCatId="3D" csTypeId="urn:microsoft.com/office/officeart/2005/8/colors/colorful5#1" csCatId="colorful" phldr="1"/>
      <dgm:spPr/>
      <dgm:t>
        <a:bodyPr/>
        <a:lstStyle/>
        <a:p>
          <a:endParaRPr lang="id-ID"/>
        </a:p>
      </dgm:t>
    </dgm:pt>
    <dgm:pt modelId="{6D436210-004E-4DCD-ADA1-825389BD1520}">
      <dgm:prSet phldrT="[Text]" custT="1"/>
      <dgm:spPr/>
      <dgm:t>
        <a:bodyPr/>
        <a:lstStyle/>
        <a:p>
          <a:r>
            <a:rPr lang="id-ID" alt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Kegagalan sistem peradilan pidana anak untuk memberi “keadilan” bagi Anak</a:t>
          </a:r>
          <a:endParaRPr lang="id-ID" sz="2400" dirty="0">
            <a:solidFill>
              <a:schemeClr val="tx1"/>
            </a:solidFill>
          </a:endParaRPr>
        </a:p>
      </dgm:t>
    </dgm:pt>
    <dgm:pt modelId="{B19BAEEE-B6E6-4F58-8BE9-0CCCBE984DFC}" type="parTrans" cxnId="{63CA93C2-1385-4A1F-92A5-26B394DC87F8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23BDF259-755B-41B6-91FD-30DF8B93604F}" type="sibTrans" cxnId="{63CA93C2-1385-4A1F-92A5-26B394DC87F8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DE91524E-DC2D-42D2-B36E-0BE350D70793}">
      <dgm:prSet custT="1"/>
      <dgm:spPr/>
      <dgm:t>
        <a:bodyPr/>
        <a:lstStyle/>
        <a:p>
          <a:r>
            <a:rPr lang="id-ID" alt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Tingkat tindak pidana dan residivisme anak tidak mengalami penurunan</a:t>
          </a:r>
        </a:p>
      </dgm:t>
    </dgm:pt>
    <dgm:pt modelId="{16A0CF34-77F1-4508-AC8B-865E97170522}" type="parTrans" cxnId="{7EEF7D9E-12ED-4708-ACF2-095FE870F2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13C8A8D8-1336-4355-85E3-BACF8022C387}" type="sibTrans" cxnId="{7EEF7D9E-12ED-4708-ACF2-095FE870F265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B7926D9C-823A-49AA-9C8C-867E9E82D2AB}">
      <dgm:prSet custT="1"/>
      <dgm:spPr/>
      <dgm:t>
        <a:bodyPr/>
        <a:lstStyle/>
        <a:p>
          <a:r>
            <a:rPr lang="id-ID" alt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Pengadilan lebih banyak memanfaatkan pidana perampasan kemerdekaan dari pada bentuk lainnya</a:t>
          </a:r>
        </a:p>
      </dgm:t>
    </dgm:pt>
    <dgm:pt modelId="{9B0D847E-36E2-4ABB-97A6-212199A17F24}" type="parTrans" cxnId="{00E83919-C3B0-4132-AA58-A68FDD2F27D6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ADEC619F-C0C1-4FE8-9FDE-2F2BB7B924D4}" type="sibTrans" cxnId="{00E83919-C3B0-4132-AA58-A68FDD2F27D6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DC183639-0A05-4FC2-BACF-CD956DF5D6FE}">
      <dgm:prSet custT="1"/>
      <dgm:spPr/>
      <dgm:t>
        <a:bodyPr/>
        <a:lstStyle/>
        <a:p>
          <a:r>
            <a:rPr lang="id-ID" alt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Pendekatan yang terlalu </a:t>
          </a:r>
          <a:r>
            <a:rPr lang="en-US" altLang="id-ID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Legalisti</a:t>
          </a:r>
          <a:r>
            <a:rPr lang="id-ID" alt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</a:t>
          </a:r>
          <a:endParaRPr lang="id-ID" sz="2400" dirty="0">
            <a:solidFill>
              <a:schemeClr val="tx1"/>
            </a:solidFill>
          </a:endParaRPr>
        </a:p>
      </dgm:t>
    </dgm:pt>
    <dgm:pt modelId="{BA9A1FAA-35B8-4F39-ACBD-EF7B740E7F1F}" type="parTrans" cxnId="{0E28A6FC-5812-439C-9557-625B9C7AEBF0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5A7C6066-EEA7-492B-BB2B-8F7110B9BA2F}" type="sibTrans" cxnId="{0E28A6FC-5812-439C-9557-625B9C7AEBF0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6F7787CF-00C3-4E0E-8DD9-B0313E994362}">
      <dgm:prSet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elum sepenuhnya menginkorporasikan prinsip dan nilai dalam KHA dan instrumen 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HAM </a:t>
          </a:r>
          <a:r>
            <a:rPr 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lainnya</a:t>
          </a:r>
          <a:endParaRPr lang="id-ID" sz="2400" dirty="0">
            <a:solidFill>
              <a:schemeClr val="tx1"/>
            </a:solidFill>
          </a:endParaRPr>
        </a:p>
      </dgm:t>
    </dgm:pt>
    <dgm:pt modelId="{B8DBF33F-3D69-4ECD-A85A-A9FB62780217}" type="parTrans" cxnId="{61D23D09-7918-42F5-B628-9A1CEE94F276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B5BEF687-0BDF-4B1D-8E11-93C995CF3896}" type="sibTrans" cxnId="{61D23D09-7918-42F5-B628-9A1CEE94F276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0804E752-2A2B-4CD0-824D-ABEE88338F25}">
      <dgm:prSet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Telah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terjadi</a:t>
          </a:r>
          <a:r>
            <a: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</a:t>
          </a:r>
          <a:r>
            <a:rPr lang="id-ID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erubahan paradigma dalam penanganan ABH</a:t>
          </a:r>
          <a:endParaRPr lang="en-U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E4D9F-D528-4A7D-B7A6-97E44A5F3A99}" type="sibTrans" cxnId="{E18DEDFD-0B4A-4CA3-B240-6D2AE27E4268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5B75775B-07AE-46AA-BECC-60B095161B05}" type="parTrans" cxnId="{E18DEDFD-0B4A-4CA3-B240-6D2AE27E4268}">
      <dgm:prSet/>
      <dgm:spPr/>
      <dgm:t>
        <a:bodyPr/>
        <a:lstStyle/>
        <a:p>
          <a:endParaRPr lang="id-ID" sz="2400">
            <a:solidFill>
              <a:schemeClr val="tx1"/>
            </a:solidFill>
          </a:endParaRPr>
        </a:p>
      </dgm:t>
    </dgm:pt>
    <dgm:pt modelId="{238E0D9B-9DA1-4F75-AB37-C12E894AC68D}" type="pres">
      <dgm:prSet presAssocID="{D57C394D-8DAE-42AC-980D-CC268BFA42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50B428-6C38-4857-83AF-E417AB4BC9D3}" type="pres">
      <dgm:prSet presAssocID="{6D436210-004E-4DCD-ADA1-825389BD1520}" presName="node" presStyleLbl="node1" presStyleIdx="0" presStyleCnt="6" custScaleX="150501" custLinFactNeighborX="2566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4F34C-F12E-4481-9D81-F42634B9615D}" type="pres">
      <dgm:prSet presAssocID="{23BDF259-755B-41B6-91FD-30DF8B93604F}" presName="sibTrans" presStyleCnt="0"/>
      <dgm:spPr/>
    </dgm:pt>
    <dgm:pt modelId="{99249F5B-757B-4514-907B-F103951529FF}" type="pres">
      <dgm:prSet presAssocID="{DE91524E-DC2D-42D2-B36E-0BE350D70793}" presName="node" presStyleLbl="node1" presStyleIdx="1" presStyleCnt="6" custScaleX="143586" custLinFactNeighborX="3722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BC65E-5548-4CF3-811B-96833D4DA31C}" type="pres">
      <dgm:prSet presAssocID="{13C8A8D8-1336-4355-85E3-BACF8022C387}" presName="sibTrans" presStyleCnt="0"/>
      <dgm:spPr/>
    </dgm:pt>
    <dgm:pt modelId="{686CB2FA-79BD-4AEB-937B-4D51B68A68C2}" type="pres">
      <dgm:prSet presAssocID="{B7926D9C-823A-49AA-9C8C-867E9E82D2AB}" presName="node" presStyleLbl="node1" presStyleIdx="2" presStyleCnt="6" custScaleX="197147" custLinFactNeighborX="1530" custLinFactNeighborY="-5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2D6EE-B5D1-4188-BB90-7284750A152D}" type="pres">
      <dgm:prSet presAssocID="{ADEC619F-C0C1-4FE8-9FDE-2F2BB7B924D4}" presName="sibTrans" presStyleCnt="0"/>
      <dgm:spPr/>
    </dgm:pt>
    <dgm:pt modelId="{DB91B4A0-A8D1-43AB-AB45-33B17B0E738E}" type="pres">
      <dgm:prSet presAssocID="{DC183639-0A05-4FC2-BACF-CD956DF5D6FE}" presName="node" presStyleLbl="node1" presStyleIdx="3" presStyleCnt="6" custLinFactNeighborX="2228" custLinFactNeighborY="-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FC137-D675-4DCB-9066-BCD4B941754F}" type="pres">
      <dgm:prSet presAssocID="{5A7C6066-EEA7-492B-BB2B-8F7110B9BA2F}" presName="sibTrans" presStyleCnt="0"/>
      <dgm:spPr/>
    </dgm:pt>
    <dgm:pt modelId="{06DC264F-D607-45E6-9BBF-FC7BF14EDA05}" type="pres">
      <dgm:prSet presAssocID="{6F7787CF-00C3-4E0E-8DD9-B0313E994362}" presName="node" presStyleLbl="node1" presStyleIdx="4" presStyleCnt="6" custScaleX="156598" custLinFactY="14149" custLinFactNeighborX="483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37AB9-6709-445B-BBEE-5C7218740282}" type="pres">
      <dgm:prSet presAssocID="{B5BEF687-0BDF-4B1D-8E11-93C995CF3896}" presName="sibTrans" presStyleCnt="0"/>
      <dgm:spPr/>
    </dgm:pt>
    <dgm:pt modelId="{5121ACA4-DBC5-4DF1-8DEC-7EBC9175A6BD}" type="pres">
      <dgm:prSet presAssocID="{0804E752-2A2B-4CD0-824D-ABEE88338F25}" presName="node" presStyleLbl="node1" presStyleIdx="5" presStyleCnt="6" custScaleX="151319" custLinFactNeighborX="-592" custLinFactNeighborY="17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A93C2-1385-4A1F-92A5-26B394DC87F8}" srcId="{D57C394D-8DAE-42AC-980D-CC268BFA4273}" destId="{6D436210-004E-4DCD-ADA1-825389BD1520}" srcOrd="0" destOrd="0" parTransId="{B19BAEEE-B6E6-4F58-8BE9-0CCCBE984DFC}" sibTransId="{23BDF259-755B-41B6-91FD-30DF8B93604F}"/>
    <dgm:cxn modelId="{E18DEDFD-0B4A-4CA3-B240-6D2AE27E4268}" srcId="{D57C394D-8DAE-42AC-980D-CC268BFA4273}" destId="{0804E752-2A2B-4CD0-824D-ABEE88338F25}" srcOrd="5" destOrd="0" parTransId="{5B75775B-07AE-46AA-BECC-60B095161B05}" sibTransId="{389E4D9F-D528-4A7D-B7A6-97E44A5F3A99}"/>
    <dgm:cxn modelId="{0E28A6FC-5812-439C-9557-625B9C7AEBF0}" srcId="{D57C394D-8DAE-42AC-980D-CC268BFA4273}" destId="{DC183639-0A05-4FC2-BACF-CD956DF5D6FE}" srcOrd="3" destOrd="0" parTransId="{BA9A1FAA-35B8-4F39-ACBD-EF7B740E7F1F}" sibTransId="{5A7C6066-EEA7-492B-BB2B-8F7110B9BA2F}"/>
    <dgm:cxn modelId="{2B031327-81B0-4EE9-A904-DD3756736B3D}" type="presOf" srcId="{DE91524E-DC2D-42D2-B36E-0BE350D70793}" destId="{99249F5B-757B-4514-907B-F103951529FF}" srcOrd="0" destOrd="0" presId="urn:microsoft.com/office/officeart/2005/8/layout/default#1"/>
    <dgm:cxn modelId="{DF386209-F000-4A63-B7DF-E182FD1C968B}" type="presOf" srcId="{0804E752-2A2B-4CD0-824D-ABEE88338F25}" destId="{5121ACA4-DBC5-4DF1-8DEC-7EBC9175A6BD}" srcOrd="0" destOrd="0" presId="urn:microsoft.com/office/officeart/2005/8/layout/default#1"/>
    <dgm:cxn modelId="{C8E5C8C5-E65D-492C-9915-D8614670B50C}" type="presOf" srcId="{6D436210-004E-4DCD-ADA1-825389BD1520}" destId="{5D50B428-6C38-4857-83AF-E417AB4BC9D3}" srcOrd="0" destOrd="0" presId="urn:microsoft.com/office/officeart/2005/8/layout/default#1"/>
    <dgm:cxn modelId="{00E83919-C3B0-4132-AA58-A68FDD2F27D6}" srcId="{D57C394D-8DAE-42AC-980D-CC268BFA4273}" destId="{B7926D9C-823A-49AA-9C8C-867E9E82D2AB}" srcOrd="2" destOrd="0" parTransId="{9B0D847E-36E2-4ABB-97A6-212199A17F24}" sibTransId="{ADEC619F-C0C1-4FE8-9FDE-2F2BB7B924D4}"/>
    <dgm:cxn modelId="{7EEF7D9E-12ED-4708-ACF2-095FE870F265}" srcId="{D57C394D-8DAE-42AC-980D-CC268BFA4273}" destId="{DE91524E-DC2D-42D2-B36E-0BE350D70793}" srcOrd="1" destOrd="0" parTransId="{16A0CF34-77F1-4508-AC8B-865E97170522}" sibTransId="{13C8A8D8-1336-4355-85E3-BACF8022C387}"/>
    <dgm:cxn modelId="{69D73B56-AD2E-4B23-9F94-1671583100E9}" type="presOf" srcId="{DC183639-0A05-4FC2-BACF-CD956DF5D6FE}" destId="{DB91B4A0-A8D1-43AB-AB45-33B17B0E738E}" srcOrd="0" destOrd="0" presId="urn:microsoft.com/office/officeart/2005/8/layout/default#1"/>
    <dgm:cxn modelId="{C1C31BF9-A6B4-4A06-B309-7AD56BD27D23}" type="presOf" srcId="{D57C394D-8DAE-42AC-980D-CC268BFA4273}" destId="{238E0D9B-9DA1-4F75-AB37-C12E894AC68D}" srcOrd="0" destOrd="0" presId="urn:microsoft.com/office/officeart/2005/8/layout/default#1"/>
    <dgm:cxn modelId="{CF77CBA0-AEF0-42A6-A1F1-26FE0648E76D}" type="presOf" srcId="{B7926D9C-823A-49AA-9C8C-867E9E82D2AB}" destId="{686CB2FA-79BD-4AEB-937B-4D51B68A68C2}" srcOrd="0" destOrd="0" presId="urn:microsoft.com/office/officeart/2005/8/layout/default#1"/>
    <dgm:cxn modelId="{61D23D09-7918-42F5-B628-9A1CEE94F276}" srcId="{D57C394D-8DAE-42AC-980D-CC268BFA4273}" destId="{6F7787CF-00C3-4E0E-8DD9-B0313E994362}" srcOrd="4" destOrd="0" parTransId="{B8DBF33F-3D69-4ECD-A85A-A9FB62780217}" sibTransId="{B5BEF687-0BDF-4B1D-8E11-93C995CF3896}"/>
    <dgm:cxn modelId="{6EBE8E0F-AE3F-4A6A-A62F-635D19A9D730}" type="presOf" srcId="{6F7787CF-00C3-4E0E-8DD9-B0313E994362}" destId="{06DC264F-D607-45E6-9BBF-FC7BF14EDA05}" srcOrd="0" destOrd="0" presId="urn:microsoft.com/office/officeart/2005/8/layout/default#1"/>
    <dgm:cxn modelId="{5A5E2305-4C2D-4C9C-8C50-1DD9F5D3775B}" type="presParOf" srcId="{238E0D9B-9DA1-4F75-AB37-C12E894AC68D}" destId="{5D50B428-6C38-4857-83AF-E417AB4BC9D3}" srcOrd="0" destOrd="0" presId="urn:microsoft.com/office/officeart/2005/8/layout/default#1"/>
    <dgm:cxn modelId="{06649D89-F40E-4B5D-88AA-F05E0B1EA1A2}" type="presParOf" srcId="{238E0D9B-9DA1-4F75-AB37-C12E894AC68D}" destId="{20D4F34C-F12E-4481-9D81-F42634B9615D}" srcOrd="1" destOrd="0" presId="urn:microsoft.com/office/officeart/2005/8/layout/default#1"/>
    <dgm:cxn modelId="{F88F9C4F-0D71-4740-BB13-714310BA8E8F}" type="presParOf" srcId="{238E0D9B-9DA1-4F75-AB37-C12E894AC68D}" destId="{99249F5B-757B-4514-907B-F103951529FF}" srcOrd="2" destOrd="0" presId="urn:microsoft.com/office/officeart/2005/8/layout/default#1"/>
    <dgm:cxn modelId="{FBA532FA-DAD0-4696-A3FE-078D656E3DCC}" type="presParOf" srcId="{238E0D9B-9DA1-4F75-AB37-C12E894AC68D}" destId="{358BC65E-5548-4CF3-811B-96833D4DA31C}" srcOrd="3" destOrd="0" presId="urn:microsoft.com/office/officeart/2005/8/layout/default#1"/>
    <dgm:cxn modelId="{4E89E6B3-FA8A-4DA7-BBC8-12B52C4FD412}" type="presParOf" srcId="{238E0D9B-9DA1-4F75-AB37-C12E894AC68D}" destId="{686CB2FA-79BD-4AEB-937B-4D51B68A68C2}" srcOrd="4" destOrd="0" presId="urn:microsoft.com/office/officeart/2005/8/layout/default#1"/>
    <dgm:cxn modelId="{399CE5E1-7D41-442F-BB66-FECEFAF54C81}" type="presParOf" srcId="{238E0D9B-9DA1-4F75-AB37-C12E894AC68D}" destId="{3DD2D6EE-B5D1-4188-BB90-7284750A152D}" srcOrd="5" destOrd="0" presId="urn:microsoft.com/office/officeart/2005/8/layout/default#1"/>
    <dgm:cxn modelId="{05A35897-13B6-42F3-A645-6D682B8BF883}" type="presParOf" srcId="{238E0D9B-9DA1-4F75-AB37-C12E894AC68D}" destId="{DB91B4A0-A8D1-43AB-AB45-33B17B0E738E}" srcOrd="6" destOrd="0" presId="urn:microsoft.com/office/officeart/2005/8/layout/default#1"/>
    <dgm:cxn modelId="{D16FF69E-2906-46E6-878B-000B31373438}" type="presParOf" srcId="{238E0D9B-9DA1-4F75-AB37-C12E894AC68D}" destId="{96DFC137-D675-4DCB-9066-BCD4B941754F}" srcOrd="7" destOrd="0" presId="urn:microsoft.com/office/officeart/2005/8/layout/default#1"/>
    <dgm:cxn modelId="{C6819402-82CB-4AC5-B9E8-50975A749D8E}" type="presParOf" srcId="{238E0D9B-9DA1-4F75-AB37-C12E894AC68D}" destId="{06DC264F-D607-45E6-9BBF-FC7BF14EDA05}" srcOrd="8" destOrd="0" presId="urn:microsoft.com/office/officeart/2005/8/layout/default#1"/>
    <dgm:cxn modelId="{2219BCE9-6C3C-4119-9A8B-54F30A66723B}" type="presParOf" srcId="{238E0D9B-9DA1-4F75-AB37-C12E894AC68D}" destId="{AD237AB9-6709-445B-BBEE-5C7218740282}" srcOrd="9" destOrd="0" presId="urn:microsoft.com/office/officeart/2005/8/layout/default#1"/>
    <dgm:cxn modelId="{3FA0D081-4BB7-49BC-BCBC-2BEDA46AC3E9}" type="presParOf" srcId="{238E0D9B-9DA1-4F75-AB37-C12E894AC68D}" destId="{5121ACA4-DBC5-4DF1-8DEC-7EBC9175A6BD}" srcOrd="10" destOrd="0" presId="urn:microsoft.com/office/officeart/2005/8/layout/default#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A08F9-EBFF-4D8A-BABA-652BDCE9FEB8}" type="doc">
      <dgm:prSet loTypeId="urn:microsoft.com/office/officeart/2005/8/layout/vList3" loCatId="list" qsTypeId="urn:microsoft.com/office/officeart/2005/8/quickstyle/simple1#1" qsCatId="3D" csTypeId="urn:microsoft.com/office/officeart/2005/8/colors/accent6_5#1" csCatId="accent6" phldr="1"/>
      <dgm:spPr/>
    </dgm:pt>
    <dgm:pt modelId="{3E1849A7-2D21-4F4C-AC30-110BF78F0529}">
      <dgm:prSet phldrT="[Text]" custT="1"/>
      <dgm:spPr/>
      <dgm:t>
        <a:bodyPr/>
        <a:lstStyle/>
        <a:p>
          <a:r>
            <a: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Pendekatan hukum adat di Indonesia lekat dengan paradigma </a:t>
          </a:r>
          <a:r>
            <a:rPr lang="en-US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restorative justice</a:t>
          </a:r>
          <a:endParaRPr lang="id-ID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4FD78F-7F57-4143-8D07-7324A9C3496A}" type="parTrans" cxnId="{038F8194-342B-4B6C-806F-24F5778830CE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37695B-857E-4B20-BB27-180E0CD3F46E}" type="sibTrans" cxnId="{038F8194-342B-4B6C-806F-24F5778830CE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09DC8B-232A-475D-8CE9-1181E2C69CEE}">
      <dgm:prSet/>
      <dgm:spPr/>
      <dgm:t>
        <a:bodyPr/>
        <a:lstStyle/>
        <a:p>
          <a:endParaRPr altLang="en-US"/>
        </a:p>
      </dgm:t>
    </dgm:pt>
    <dgm:pt modelId="{01968F00-BAB1-4FD9-A2A2-06791C701D2F}" type="parTrans" cxnId="{9AE30742-4F2D-490D-AB66-1189767A7EE7}">
      <dgm:prSet/>
      <dgm:spPr/>
    </dgm:pt>
    <dgm:pt modelId="{077A58CA-B100-45C0-8352-06C21B36D1A7}" type="sibTrans" cxnId="{9AE30742-4F2D-490D-AB66-1189767A7EE7}">
      <dgm:prSet/>
      <dgm:spPr/>
    </dgm:pt>
    <dgm:pt modelId="{6AD67AE1-7D5D-4752-86A6-456134D79926}">
      <dgm:prSet phldr="0" custT="1"/>
      <dgm:spPr/>
      <dgm:t>
        <a:bodyPr vert="horz" wrap="square"/>
        <a:lstStyle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Sanksi adat umumnya mengacu pada tujuan </a:t>
          </a:r>
          <a:r>
            <a:rPr lang="id-ID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‘mengembalikan keseimbangan, menghilangkan konflik, membebaskan rasa bersalah pelaku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8CCF5C-DA6F-458F-9F11-2A04ADCBF135}" type="parTrans" cxnId="{A56A9822-D0BF-47E0-8DBA-15A579E0C465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12D5A3-121E-4E2F-B786-D590BDDBCA9C}" type="sibTrans" cxnId="{A56A9822-D0BF-47E0-8DBA-15A579E0C465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107DA6-5B42-4B11-BA4B-797F8E3FCDD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endParaRPr altLang="en-US" sz="6500"/>
        </a:p>
      </dgm:t>
    </dgm:pt>
    <dgm:pt modelId="{CE4F3D23-4B90-4E12-845F-C87BAA1F79F6}" type="parTrans" cxnId="{C5CFFC83-D36D-4EA9-A860-CF14509B4C9B}">
      <dgm:prSet/>
      <dgm:spPr/>
    </dgm:pt>
    <dgm:pt modelId="{3DF8F464-9CC7-4D80-BF3C-555EF6002CF3}" type="sibTrans" cxnId="{C5CFFC83-D36D-4EA9-A860-CF14509B4C9B}">
      <dgm:prSet/>
      <dgm:spPr/>
    </dgm:pt>
    <dgm:pt modelId="{A1E1D1EA-7A94-48FD-BC1F-995513099747}">
      <dgm:prSet custT="1"/>
      <dgm:spPr/>
      <dgm:t>
        <a:bodyPr/>
        <a:lstStyle/>
        <a:p>
          <a:r>
            <a:rPr lang="id-ID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Mengutamakan dialog, rekonsiliasi, perdamaian antar pihak daripada penanganan melalui mekanisme hukum</a:t>
          </a:r>
        </a:p>
      </dgm:t>
    </dgm:pt>
    <dgm:pt modelId="{9677C0EB-A001-4A0D-A3F2-264D94ED96A7}" type="parTrans" cxnId="{81ED5B80-21CF-49F8-87D4-72E97181CFF2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957970-0A2E-4BB0-8014-4F538A117095}" type="sibTrans" cxnId="{81ED5B80-21CF-49F8-87D4-72E97181CFF2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851D7D-F1D5-4D8A-8EBA-774AD9C3FD02}">
      <dgm:prSet custT="1"/>
      <dgm:spPr/>
      <dgm:t>
        <a:bodyPr/>
        <a:lstStyle/>
        <a:p>
          <a:r>
            <a:rPr lang="id-ID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Mengedepankan kepentingan terbaik bagi anak (</a:t>
          </a:r>
          <a:r>
            <a:rPr lang="id-ID" sz="1800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best interest of the child</a:t>
          </a:r>
          <a:endParaRPr lang="id-ID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9552430-C7C3-4F72-AF87-900A0B1AE131}" type="parTrans" cxnId="{5F65A7DB-4FC3-4062-9624-2B12286BEE62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96A409-723E-49A1-8B0B-1529D7AA1D1F}" type="sibTrans" cxnId="{5F65A7DB-4FC3-4062-9624-2B12286BEE62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B1A8ED-B168-4A21-80E4-4E56208D01DB}">
      <dgm:prSet custT="1"/>
      <dgm:spPr/>
      <dgm:t>
        <a:bodyPr/>
        <a:lstStyle/>
        <a:p>
          <a:r>
            <a:rPr lang="en-US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Sesuai dengan nilai2 Pancasila </a:t>
          </a:r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4911F1-F090-40F8-92BE-F9C44A332192}" type="parTrans" cxnId="{52B6A8CF-8F95-45BE-B691-4D386D0E40DD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03279E-15E0-4C01-B085-20744E5110E2}" type="sibTrans" cxnId="{52B6A8CF-8F95-45BE-B691-4D386D0E40DD}">
      <dgm:prSet/>
      <dgm:spPr/>
      <dgm:t>
        <a:bodyPr/>
        <a:lstStyle/>
        <a:p>
          <a:endParaRPr lang="id-ID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AB5C93-ED0F-4AFA-80E2-4BF9476DC056}" type="pres">
      <dgm:prSet presAssocID="{C02A08F9-EBFF-4D8A-BABA-652BDCE9FEB8}" presName="linearFlow" presStyleCnt="0">
        <dgm:presLayoutVars>
          <dgm:dir/>
          <dgm:resizeHandles val="exact"/>
        </dgm:presLayoutVars>
      </dgm:prSet>
      <dgm:spPr/>
    </dgm:pt>
    <dgm:pt modelId="{D6FB9867-E1E2-420E-8968-8BCAEB8C2C14}" type="pres">
      <dgm:prSet presAssocID="{3E1849A7-2D21-4F4C-AC30-110BF78F0529}" presName="composite" presStyleCnt="0"/>
      <dgm:spPr/>
    </dgm:pt>
    <dgm:pt modelId="{2E0E31A6-4A29-4A9D-9A74-7D1D6150459C}" type="pres">
      <dgm:prSet presAssocID="{3E1849A7-2D21-4F4C-AC30-110BF78F0529}" presName="imgShp" presStyleLbl="fgImgPlace1" presStyleIdx="0" presStyleCnt="5" custLinFactX="-47381" custLinFactNeighborX="-100000" custLinFactNeighborY="3460"/>
      <dgm:spPr/>
    </dgm:pt>
    <dgm:pt modelId="{57C14588-302B-44FA-9074-47F947CD52C0}" type="pres">
      <dgm:prSet presAssocID="{3E1849A7-2D21-4F4C-AC30-110BF78F0529}" presName="txShp" presStyleLbl="node1" presStyleIdx="0" presStyleCnt="5" custScaleX="142103" custLinFactNeighborX="2631" custLinFactNeighborY="3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C4F63-93F9-408B-AC88-650EE217254C}" type="pres">
      <dgm:prSet presAssocID="{8837695B-857E-4B20-BB27-180E0CD3F46E}" presName="spacing" presStyleCnt="0"/>
      <dgm:spPr/>
    </dgm:pt>
    <dgm:pt modelId="{9F27D6DA-FDBC-4A38-A0E9-E2924194214F}" type="pres">
      <dgm:prSet presAssocID="{6AD67AE1-7D5D-4752-86A6-456134D79926}" presName="composite" presStyleCnt="0"/>
      <dgm:spPr/>
    </dgm:pt>
    <dgm:pt modelId="{54E81AC6-2E07-49F8-9B9B-A1B10BB3DB8E}" type="pres">
      <dgm:prSet presAssocID="{6AD67AE1-7D5D-4752-86A6-456134D79926}" presName="imgShp" presStyleLbl="fgImgPlace1" presStyleIdx="1" presStyleCnt="5" custLinFactX="-62512" custLinFactNeighborX="-100000" custLinFactNeighborY="1910"/>
      <dgm:spPr/>
    </dgm:pt>
    <dgm:pt modelId="{EB5B5C63-573A-4B08-9C97-DFFA5231AADE}" type="pres">
      <dgm:prSet presAssocID="{6AD67AE1-7D5D-4752-86A6-456134D79926}" presName="txShp" presStyleLbl="node1" presStyleIdx="1" presStyleCnt="5" custScaleX="139473" custLinFactNeighborX="2631" custLinFactNeighborY="1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1FF4-00A9-4903-BED1-7B6A1E8979C3}" type="pres">
      <dgm:prSet presAssocID="{7512D5A3-121E-4E2F-B786-D590BDDBCA9C}" presName="spacing" presStyleCnt="0"/>
      <dgm:spPr/>
    </dgm:pt>
    <dgm:pt modelId="{B68503A9-F848-4FDF-B950-EFD954C078C6}" type="pres">
      <dgm:prSet presAssocID="{A1E1D1EA-7A94-48FD-BC1F-995513099747}" presName="composite" presStyleCnt="0"/>
      <dgm:spPr/>
    </dgm:pt>
    <dgm:pt modelId="{26E54195-A989-4361-9499-827A38C69B77}" type="pres">
      <dgm:prSet presAssocID="{A1E1D1EA-7A94-48FD-BC1F-995513099747}" presName="imgShp" presStyleLbl="fgImgPlace1" presStyleIdx="2" presStyleCnt="5" custLinFactX="-62512" custLinFactNeighborX="-100000" custLinFactNeighborY="361"/>
      <dgm:spPr/>
    </dgm:pt>
    <dgm:pt modelId="{9E5DBA57-26CD-4ACB-A15C-2405970D452B}" type="pres">
      <dgm:prSet presAssocID="{A1E1D1EA-7A94-48FD-BC1F-995513099747}" presName="txShp" presStyleLbl="node1" presStyleIdx="2" presStyleCnt="5" custScaleX="139472" custLinFactNeighborX="1316" custLinFactNeighborY="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742D2-F209-4F36-BFF3-33F3751C45F2}" type="pres">
      <dgm:prSet presAssocID="{24957970-0A2E-4BB0-8014-4F538A117095}" presName="spacing" presStyleCnt="0"/>
      <dgm:spPr/>
    </dgm:pt>
    <dgm:pt modelId="{78F3ED98-72FD-40DD-91DA-3111CB6F58AB}" type="pres">
      <dgm:prSet presAssocID="{BC851D7D-F1D5-4D8A-8EBA-774AD9C3FD02}" presName="composite" presStyleCnt="0"/>
      <dgm:spPr/>
    </dgm:pt>
    <dgm:pt modelId="{D40A329B-75A6-49E0-A69D-27A87DF0E76A}" type="pres">
      <dgm:prSet presAssocID="{BC851D7D-F1D5-4D8A-8EBA-774AD9C3FD02}" presName="imgShp" presStyleLbl="fgImgPlace1" presStyleIdx="3" presStyleCnt="5" custLinFactX="-62512" custLinFactNeighborX="-100000" custLinFactNeighborY="-1188"/>
      <dgm:spPr/>
    </dgm:pt>
    <dgm:pt modelId="{004FD776-A532-4F37-960A-B676A42A3F98}" type="pres">
      <dgm:prSet presAssocID="{BC851D7D-F1D5-4D8A-8EBA-774AD9C3FD02}" presName="txShp" presStyleLbl="node1" presStyleIdx="3" presStyleCnt="5" custScaleX="138243" custLinFactNeighborX="4649" custLinFactNeighborY="-1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3D314-AFAB-4CAF-A04C-4CC469489673}" type="pres">
      <dgm:prSet presAssocID="{1996A409-723E-49A1-8B0B-1529D7AA1D1F}" presName="spacing" presStyleCnt="0"/>
      <dgm:spPr/>
    </dgm:pt>
    <dgm:pt modelId="{86D28D37-16F7-4F70-B8C6-DC94EE316A6B}" type="pres">
      <dgm:prSet presAssocID="{E9B1A8ED-B168-4A21-80E4-4E56208D01DB}" presName="composite" presStyleCnt="0"/>
      <dgm:spPr/>
    </dgm:pt>
    <dgm:pt modelId="{EAB30013-0E56-4A8C-A8B4-88897C546902}" type="pres">
      <dgm:prSet presAssocID="{E9B1A8ED-B168-4A21-80E4-4E56208D01DB}" presName="imgShp" presStyleLbl="fgImgPlace1" presStyleIdx="4" presStyleCnt="5" custLinFactX="-62512" custLinFactNeighborX="-100000" custLinFactNeighborY="-2738"/>
      <dgm:spPr/>
    </dgm:pt>
    <dgm:pt modelId="{9BCF5062-AAB1-4AF8-9134-04BE9FBD96FF}" type="pres">
      <dgm:prSet presAssocID="{E9B1A8ED-B168-4A21-80E4-4E56208D01DB}" presName="txShp" presStyleLbl="node1" presStyleIdx="4" presStyleCnt="5" custScaleX="140875" custLinFactNeighborX="3333" custLinFactNeighborY="-2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C794B-175E-4CDA-918D-2466425B228D}" type="presOf" srcId="{C02A08F9-EBFF-4D8A-BABA-652BDCE9FEB8}" destId="{C9AB5C93-ED0F-4AFA-80E2-4BF9476DC056}" srcOrd="0" destOrd="0" presId="urn:microsoft.com/office/officeart/2005/8/layout/vList3"/>
    <dgm:cxn modelId="{038F8194-342B-4B6C-806F-24F5778830CE}" srcId="{C02A08F9-EBFF-4D8A-BABA-652BDCE9FEB8}" destId="{3E1849A7-2D21-4F4C-AC30-110BF78F0529}" srcOrd="0" destOrd="0" parTransId="{604FD78F-7F57-4143-8D07-7324A9C3496A}" sibTransId="{8837695B-857E-4B20-BB27-180E0CD3F46E}"/>
    <dgm:cxn modelId="{D9BC09E3-74AD-44BF-A274-7716B8072040}" type="presOf" srcId="{6AD67AE1-7D5D-4752-86A6-456134D79926}" destId="{EB5B5C63-573A-4B08-9C97-DFFA5231AADE}" srcOrd="0" destOrd="0" presId="urn:microsoft.com/office/officeart/2005/8/layout/vList3"/>
    <dgm:cxn modelId="{A56A9822-D0BF-47E0-8DBA-15A579E0C465}" srcId="{C02A08F9-EBFF-4D8A-BABA-652BDCE9FEB8}" destId="{6AD67AE1-7D5D-4752-86A6-456134D79926}" srcOrd="1" destOrd="0" parTransId="{6D8CCF5C-DA6F-458F-9F11-2A04ADCBF135}" sibTransId="{7512D5A3-121E-4E2F-B786-D590BDDBCA9C}"/>
    <dgm:cxn modelId="{900063CA-6E7A-4CAC-AF68-90E7CEABA144}" type="presOf" srcId="{BC851D7D-F1D5-4D8A-8EBA-774AD9C3FD02}" destId="{004FD776-A532-4F37-960A-B676A42A3F98}" srcOrd="0" destOrd="0" presId="urn:microsoft.com/office/officeart/2005/8/layout/vList3"/>
    <dgm:cxn modelId="{C5CFFC83-D36D-4EA9-A860-CF14509B4C9B}" srcId="{6AD67AE1-7D5D-4752-86A6-456134D79926}" destId="{54107DA6-5B42-4B11-BA4B-797F8E3FCDDE}" srcOrd="0" destOrd="0" parTransId="{CE4F3D23-4B90-4E12-845F-C87BAA1F79F6}" sibTransId="{3DF8F464-9CC7-4D80-BF3C-555EF6002CF3}"/>
    <dgm:cxn modelId="{B9E30320-9512-4B4E-A91A-FA883BF35C3D}" type="presOf" srcId="{A1E1D1EA-7A94-48FD-BC1F-995513099747}" destId="{9E5DBA57-26CD-4ACB-A15C-2405970D452B}" srcOrd="0" destOrd="0" presId="urn:microsoft.com/office/officeart/2005/8/layout/vList3"/>
    <dgm:cxn modelId="{5F65A7DB-4FC3-4062-9624-2B12286BEE62}" srcId="{C02A08F9-EBFF-4D8A-BABA-652BDCE9FEB8}" destId="{BC851D7D-F1D5-4D8A-8EBA-774AD9C3FD02}" srcOrd="3" destOrd="0" parTransId="{69552430-C7C3-4F72-AF87-900A0B1AE131}" sibTransId="{1996A409-723E-49A1-8B0B-1529D7AA1D1F}"/>
    <dgm:cxn modelId="{A81B038A-8C37-4CED-A463-E3BE8367D641}" type="presOf" srcId="{6609DC8B-232A-475D-8CE9-1181E2C69CEE}" destId="{57C14588-302B-44FA-9074-47F947CD52C0}" srcOrd="0" destOrd="1" presId="urn:microsoft.com/office/officeart/2005/8/layout/vList3"/>
    <dgm:cxn modelId="{6328FD71-AAE2-4E1C-BC3A-7C5D52559FFD}" type="presOf" srcId="{54107DA6-5B42-4B11-BA4B-797F8E3FCDDE}" destId="{EB5B5C63-573A-4B08-9C97-DFFA5231AADE}" srcOrd="0" destOrd="1" presId="urn:microsoft.com/office/officeart/2005/8/layout/vList3"/>
    <dgm:cxn modelId="{204106B7-93E6-4599-B6C7-431453578C74}" type="presOf" srcId="{3E1849A7-2D21-4F4C-AC30-110BF78F0529}" destId="{57C14588-302B-44FA-9074-47F947CD52C0}" srcOrd="0" destOrd="0" presId="urn:microsoft.com/office/officeart/2005/8/layout/vList3"/>
    <dgm:cxn modelId="{52B6A8CF-8F95-45BE-B691-4D386D0E40DD}" srcId="{C02A08F9-EBFF-4D8A-BABA-652BDCE9FEB8}" destId="{E9B1A8ED-B168-4A21-80E4-4E56208D01DB}" srcOrd="4" destOrd="0" parTransId="{B94911F1-F090-40F8-92BE-F9C44A332192}" sibTransId="{7A03279E-15E0-4C01-B085-20744E5110E2}"/>
    <dgm:cxn modelId="{9AE30742-4F2D-490D-AB66-1189767A7EE7}" srcId="{3E1849A7-2D21-4F4C-AC30-110BF78F0529}" destId="{6609DC8B-232A-475D-8CE9-1181E2C69CEE}" srcOrd="0" destOrd="0" parTransId="{01968F00-BAB1-4FD9-A2A2-06791C701D2F}" sibTransId="{077A58CA-B100-45C0-8352-06C21B36D1A7}"/>
    <dgm:cxn modelId="{C8E93E08-08B9-4F60-BEB0-6C3AB2B3D201}" type="presOf" srcId="{E9B1A8ED-B168-4A21-80E4-4E56208D01DB}" destId="{9BCF5062-AAB1-4AF8-9134-04BE9FBD96FF}" srcOrd="0" destOrd="0" presId="urn:microsoft.com/office/officeart/2005/8/layout/vList3"/>
    <dgm:cxn modelId="{81ED5B80-21CF-49F8-87D4-72E97181CFF2}" srcId="{C02A08F9-EBFF-4D8A-BABA-652BDCE9FEB8}" destId="{A1E1D1EA-7A94-48FD-BC1F-995513099747}" srcOrd="2" destOrd="0" parTransId="{9677C0EB-A001-4A0D-A3F2-264D94ED96A7}" sibTransId="{24957970-0A2E-4BB0-8014-4F538A117095}"/>
    <dgm:cxn modelId="{57739709-905C-4684-B490-7988F0AB4ECF}" type="presParOf" srcId="{C9AB5C93-ED0F-4AFA-80E2-4BF9476DC056}" destId="{D6FB9867-E1E2-420E-8968-8BCAEB8C2C14}" srcOrd="0" destOrd="0" presId="urn:microsoft.com/office/officeart/2005/8/layout/vList3"/>
    <dgm:cxn modelId="{979C422B-EB0D-4507-80BB-2DCCB13EA848}" type="presParOf" srcId="{D6FB9867-E1E2-420E-8968-8BCAEB8C2C14}" destId="{2E0E31A6-4A29-4A9D-9A74-7D1D6150459C}" srcOrd="0" destOrd="0" presId="urn:microsoft.com/office/officeart/2005/8/layout/vList3"/>
    <dgm:cxn modelId="{D0DF6E8A-89A4-42E1-9C2A-B697070E1EC7}" type="presParOf" srcId="{D6FB9867-E1E2-420E-8968-8BCAEB8C2C14}" destId="{57C14588-302B-44FA-9074-47F947CD52C0}" srcOrd="1" destOrd="0" presId="urn:microsoft.com/office/officeart/2005/8/layout/vList3"/>
    <dgm:cxn modelId="{141C8894-82A6-4887-BA26-2F34C1BFD831}" type="presParOf" srcId="{C9AB5C93-ED0F-4AFA-80E2-4BF9476DC056}" destId="{0E4C4F63-93F9-408B-AC88-650EE217254C}" srcOrd="1" destOrd="0" presId="urn:microsoft.com/office/officeart/2005/8/layout/vList3"/>
    <dgm:cxn modelId="{E1A61A9B-3CA6-4425-AC3A-98B722418289}" type="presParOf" srcId="{C9AB5C93-ED0F-4AFA-80E2-4BF9476DC056}" destId="{9F27D6DA-FDBC-4A38-A0E9-E2924194214F}" srcOrd="2" destOrd="0" presId="urn:microsoft.com/office/officeart/2005/8/layout/vList3"/>
    <dgm:cxn modelId="{718C1C3E-A184-40A7-AF2F-7B5FB493ED34}" type="presParOf" srcId="{9F27D6DA-FDBC-4A38-A0E9-E2924194214F}" destId="{54E81AC6-2E07-49F8-9B9B-A1B10BB3DB8E}" srcOrd="0" destOrd="0" presId="urn:microsoft.com/office/officeart/2005/8/layout/vList3"/>
    <dgm:cxn modelId="{C8D4F7CD-EB1B-4785-AED6-EAC0A2FBB06B}" type="presParOf" srcId="{9F27D6DA-FDBC-4A38-A0E9-E2924194214F}" destId="{EB5B5C63-573A-4B08-9C97-DFFA5231AADE}" srcOrd="1" destOrd="0" presId="urn:microsoft.com/office/officeart/2005/8/layout/vList3"/>
    <dgm:cxn modelId="{72E4527D-78CB-4F5C-97EA-7F9E089F93ED}" type="presParOf" srcId="{C9AB5C93-ED0F-4AFA-80E2-4BF9476DC056}" destId="{19341FF4-00A9-4903-BED1-7B6A1E8979C3}" srcOrd="3" destOrd="0" presId="urn:microsoft.com/office/officeart/2005/8/layout/vList3"/>
    <dgm:cxn modelId="{574806B2-F1FF-4177-B5EE-81CE7C16E6C6}" type="presParOf" srcId="{C9AB5C93-ED0F-4AFA-80E2-4BF9476DC056}" destId="{B68503A9-F848-4FDF-B950-EFD954C078C6}" srcOrd="4" destOrd="0" presId="urn:microsoft.com/office/officeart/2005/8/layout/vList3"/>
    <dgm:cxn modelId="{5E464A64-FA64-4269-9CF1-70341D86503E}" type="presParOf" srcId="{B68503A9-F848-4FDF-B950-EFD954C078C6}" destId="{26E54195-A989-4361-9499-827A38C69B77}" srcOrd="0" destOrd="0" presId="urn:microsoft.com/office/officeart/2005/8/layout/vList3"/>
    <dgm:cxn modelId="{1C3A7A15-016D-4AE3-8A4D-752AC92E4FAE}" type="presParOf" srcId="{B68503A9-F848-4FDF-B950-EFD954C078C6}" destId="{9E5DBA57-26CD-4ACB-A15C-2405970D452B}" srcOrd="1" destOrd="0" presId="urn:microsoft.com/office/officeart/2005/8/layout/vList3"/>
    <dgm:cxn modelId="{AA861922-455E-4D5E-8983-8A5D37CBAB88}" type="presParOf" srcId="{C9AB5C93-ED0F-4AFA-80E2-4BF9476DC056}" destId="{413742D2-F209-4F36-BFF3-33F3751C45F2}" srcOrd="5" destOrd="0" presId="urn:microsoft.com/office/officeart/2005/8/layout/vList3"/>
    <dgm:cxn modelId="{E4CE6F8C-82AB-4042-B852-1143C52DB679}" type="presParOf" srcId="{C9AB5C93-ED0F-4AFA-80E2-4BF9476DC056}" destId="{78F3ED98-72FD-40DD-91DA-3111CB6F58AB}" srcOrd="6" destOrd="0" presId="urn:microsoft.com/office/officeart/2005/8/layout/vList3"/>
    <dgm:cxn modelId="{3C2546ED-FB6B-4047-869B-361D4EC98AB7}" type="presParOf" srcId="{78F3ED98-72FD-40DD-91DA-3111CB6F58AB}" destId="{D40A329B-75A6-49E0-A69D-27A87DF0E76A}" srcOrd="0" destOrd="0" presId="urn:microsoft.com/office/officeart/2005/8/layout/vList3"/>
    <dgm:cxn modelId="{434BE33D-AC29-4CB0-BB31-960728288B9E}" type="presParOf" srcId="{78F3ED98-72FD-40DD-91DA-3111CB6F58AB}" destId="{004FD776-A532-4F37-960A-B676A42A3F98}" srcOrd="1" destOrd="0" presId="urn:microsoft.com/office/officeart/2005/8/layout/vList3"/>
    <dgm:cxn modelId="{7BD68C2B-A0ED-47C2-9931-49020E3C7AED}" type="presParOf" srcId="{C9AB5C93-ED0F-4AFA-80E2-4BF9476DC056}" destId="{4B23D314-AFAB-4CAF-A04C-4CC469489673}" srcOrd="7" destOrd="0" presId="urn:microsoft.com/office/officeart/2005/8/layout/vList3"/>
    <dgm:cxn modelId="{02D5430F-EC75-4FC9-AA7B-5137E8E83559}" type="presParOf" srcId="{C9AB5C93-ED0F-4AFA-80E2-4BF9476DC056}" destId="{86D28D37-16F7-4F70-B8C6-DC94EE316A6B}" srcOrd="8" destOrd="0" presId="urn:microsoft.com/office/officeart/2005/8/layout/vList3"/>
    <dgm:cxn modelId="{C387F879-7E1E-478A-92E6-0B2FD27040A1}" type="presParOf" srcId="{86D28D37-16F7-4F70-B8C6-DC94EE316A6B}" destId="{EAB30013-0E56-4A8C-A8B4-88897C546902}" srcOrd="0" destOrd="0" presId="urn:microsoft.com/office/officeart/2005/8/layout/vList3"/>
    <dgm:cxn modelId="{2B07179F-BC41-482E-90AB-1C6B83CB16F3}" type="presParOf" srcId="{86D28D37-16F7-4F70-B8C6-DC94EE316A6B}" destId="{9BCF5062-AAB1-4AF8-9134-04BE9FBD96FF}" srcOrd="1" destOrd="0" presId="urn:microsoft.com/office/officeart/2005/8/layout/vList3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wrap="square" lIns="93580" tIns="46790" rIns="93580" bIns="4679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44A078-7411-438B-9862-6FB61CB8F0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5/27/2024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wrap="square" lIns="93580" tIns="46790" rIns="93580" bIns="4679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‹#›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08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3580" tIns="46790" rIns="93580" bIns="467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wrap="square" lIns="93580" tIns="46790" rIns="93580" bIns="4679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EF276E6-2EF5-42D2-B304-161BD9AE2E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80" tIns="46790" rIns="93580" bIns="4679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587875"/>
            <a:ext cx="5502275" cy="4344988"/>
          </a:xfrm>
          <a:prstGeom prst="rect">
            <a:avLst/>
          </a:prstGeom>
        </p:spPr>
        <p:txBody>
          <a:bodyPr vert="horz" lIns="93580" tIns="46790" rIns="93580" bIns="4679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3580" tIns="46790" rIns="93580" bIns="467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wrap="square" lIns="93580" tIns="46790" rIns="93580" bIns="4679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‹#›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859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defTabSz="942975" eaLnBrk="1" hangingPunct="1"/>
            <a:fld id="{9A0DB2DC-4C9A-4742-B13C-FB6460FD3503}" type="slidenum">
              <a:rPr lang="id-ID" altLang="en-US" dirty="0">
                <a:solidFill>
                  <a:srgbClr val="000000"/>
                </a:solidFill>
              </a:rPr>
              <a:t>1</a:t>
            </a:fld>
            <a:endParaRPr lang="id-ID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7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3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48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4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51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277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5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783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8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12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9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62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10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37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0663" y="723900"/>
            <a:ext cx="6435725" cy="36210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3580" tIns="46790" rIns="93580" bIns="46790" anchor="t" anchorCtr="0"/>
          <a:lstStyle/>
          <a:p>
            <a:pPr lvl="0"/>
            <a:endParaRPr lang="id-ID" altLang="id-ID" dirty="0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  <a:noFill/>
          <a:ln w="9525">
            <a:noFill/>
          </a:ln>
        </p:spPr>
        <p:txBody>
          <a:bodyPr lIns="93580" tIns="46790" rIns="93580" bIns="46790" anchor="b" anchorCtr="0"/>
          <a:lstStyle/>
          <a:p>
            <a:pPr lvl="0" algn="r" eaLnBrk="1" hangingPunct="1"/>
            <a:fld id="{9A0DB2DC-4C9A-4742-B13C-FB6460FD3503}" type="slidenum">
              <a:rPr lang="en-US" altLang="id-ID" sz="1200" dirty="0">
                <a:latin typeface="Calibri" panose="020F0502020204030204" pitchFamily="34" charset="0"/>
                <a:ea typeface="MS PGothic" panose="020B0600070205080204" pitchFamily="34" charset="-128"/>
              </a:rPr>
              <a:t>11</a:t>
            </a:fld>
            <a:endParaRPr lang="en-US" altLang="id-ID" sz="1200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02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35725" cy="3621088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9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D04887-1884-498C-8634-E7E273E81D9B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796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848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ED04887-1884-498C-8634-E7E273E81D9B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39303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144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701C408-4698-4CDA-A90E-FAE2BCADE0EA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2378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930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71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9078CF-4A4B-439D-A473-740CA0C572C5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48289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DBDFDB6-7CD8-4AAD-BC8C-CEAC6DA87173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481540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5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715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0FA0134-BAD8-4E8B-AF9A-BAB6E59A74AC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170774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961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0108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0514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66953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251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896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6755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6255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784A717-0913-423D-B291-D537A9E4A050}" type="datetime8">
              <a:rPr lang="en-US" sz="1000" smtClean="0"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5/27/2024 2:44 PM</a:t>
            </a:fld>
            <a:endParaRPr lang="en-US" sz="100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latin typeface="+mn-lt"/>
              </a:rPr>
              <a:t>DIT TIPIDUM BARESKRIM POLRI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1C408-4698-4CDA-A90E-FAE2BCADE0EA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30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86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507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078CF-4A4B-439D-A473-740CA0C572C5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859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DFDB6-7CD8-4AAD-BC8C-CEAC6DA87173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99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440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FA0134-BAD8-4E8B-AF9A-BAB6E59A74AC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60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84A717-0913-423D-B291-D537A9E4A050}" type="datetime8">
              <a:rPr lang="en-US" smtClean="0"/>
              <a:pPr>
                <a:defRPr/>
              </a:pPr>
              <a:t>5/27/2024 2:44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DIT TIPIDUM BARESKRIM POLRI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smtClean="0">
                <a:latin typeface="Tw Cen MT" panose="020B0602020104020603" pitchFamily="34" charset="0"/>
              </a:rPr>
              <a:t>‹#›</a:t>
            </a:fld>
            <a:endParaRPr lang="en-US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9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679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zh-CN" altLang="en-US" sz="1800" dirty="0"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650" y="1989138"/>
            <a:ext cx="9144000" cy="2305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61" y="2202945"/>
            <a:ext cx="78648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PENANGANAN ANAK</a:t>
            </a:r>
            <a:r>
              <a:rPr lang="id-I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BERHADAPAN DENGAN HUKUM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BERDASARKAN SPPA</a:t>
            </a:r>
          </a:p>
        </p:txBody>
      </p:sp>
      <p:sp>
        <p:nvSpPr>
          <p:cNvPr id="22534" name="Footer Placeholder 1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4648200" y="6245225"/>
            <a:ext cx="2895600" cy="476250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lvl="0"/>
            <a:r>
              <a:rPr lang="id-ID" altLang="en-US" noProof="0" dirty="0"/>
              <a:t>DITTIPIDUM BARESKRIM POLRI</a:t>
            </a:r>
          </a:p>
        </p:txBody>
      </p:sp>
      <p:sp>
        <p:nvSpPr>
          <p:cNvPr id="21513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dirty="0"/>
              <a:pPr/>
              <a:t>1</a:t>
            </a:fld>
            <a:endParaRPr lang="en-US" altLang="en-US" dirty="0"/>
          </a:p>
        </p:txBody>
      </p:sp>
      <p:pic>
        <p:nvPicPr>
          <p:cNvPr id="9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9943" y="1038128"/>
            <a:ext cx="1245084" cy="11648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type="subTitle" idx="1"/>
          </p:nvPr>
        </p:nvGraphicFramePr>
        <p:xfrm>
          <a:off x="1955166" y="1447801"/>
          <a:ext cx="8418195" cy="4853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699" name="Rectangle 1"/>
          <p:cNvSpPr/>
          <p:nvPr/>
        </p:nvSpPr>
        <p:spPr>
          <a:xfrm>
            <a:off x="2895283" y="316865"/>
            <a:ext cx="65366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mengapa keadilan restoratif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1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Content Placeholder 3"/>
          <p:cNvPicPr/>
          <p:nvPr/>
        </p:nvPicPr>
        <p:blipFill rotWithShape="1">
          <a:blip r:embed="rId5"/>
          <a:srcRect t="16669" b="3637"/>
          <a:stretch>
            <a:fillRect/>
          </a:stretch>
        </p:blipFill>
        <p:spPr>
          <a:xfrm>
            <a:off x="1831975" y="1260476"/>
            <a:ext cx="8528050" cy="4571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2819718" y="316865"/>
            <a:ext cx="66878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SISTEM PERADILAN PIDANA ANAK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8835" y="58406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595" algn="l"/>
              </a:tabLst>
              <a:defRPr/>
            </a:pPr>
            <a:r>
              <a:rPr lang="en-US" b="1" dirty="0">
                <a:ea typeface="MS PGothic" panose="020B0600070205080204" pitchFamily="34" charset="-128"/>
              </a:rPr>
              <a:t>PENYIDIK ADL PENYIDIK ANAK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595" algn="l"/>
              </a:tabLst>
              <a:defRPr/>
            </a:pPr>
            <a:r>
              <a:rPr lang="en-US" b="1" dirty="0">
                <a:ea typeface="MS PGothic" panose="020B0600070205080204" pitchFamily="34" charset="-128"/>
              </a:rPr>
              <a:t>PENUNTUT ADL PENUNTUT ANAK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595" algn="l"/>
              </a:tabLst>
              <a:defRPr/>
            </a:pPr>
            <a:r>
              <a:rPr lang="en-US" b="1" dirty="0">
                <a:ea typeface="MS PGothic" panose="020B0600070205080204" pitchFamily="34" charset="-128"/>
              </a:rPr>
              <a:t>HAKIM ADL HAKIM ANAK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9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50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5" name="Footer Placeholder 27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2159794" y="6324885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 dirty="0"/>
              <a:t>DIT TIPIDUM BARESKRIM POLRI</a:t>
            </a:r>
          </a:p>
        </p:txBody>
      </p:sp>
      <p:sp>
        <p:nvSpPr>
          <p:cNvPr id="39952" name="Slide Number Placeholder 2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78B4EF-2F7A-16AB-080D-0E79AAC2F0C7}"/>
              </a:ext>
            </a:extLst>
          </p:cNvPr>
          <p:cNvSpPr/>
          <p:nvPr/>
        </p:nvSpPr>
        <p:spPr>
          <a:xfrm>
            <a:off x="0" y="6646900"/>
            <a:ext cx="6096000" cy="60960"/>
          </a:xfrm>
          <a:prstGeom prst="rect">
            <a:avLst/>
          </a:prstGeom>
          <a:solidFill>
            <a:srgbClr val="0F4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38DC972-5142-8ABA-F53D-592946166949}"/>
              </a:ext>
            </a:extLst>
          </p:cNvPr>
          <p:cNvSpPr/>
          <p:nvPr/>
        </p:nvSpPr>
        <p:spPr>
          <a:xfrm>
            <a:off x="4279255" y="1296499"/>
            <a:ext cx="3788100" cy="122999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 HUKUM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Anak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32">
            <a:extLst>
              <a:ext uri="{FF2B5EF4-FFF2-40B4-BE49-F238E27FC236}">
                <a16:creationId xmlns:a16="http://schemas.microsoft.com/office/drawing/2014/main" xmlns="" id="{5A02EDE0-ED81-DF68-EDA2-7BE2E684E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3291205"/>
            <a:ext cx="2590800" cy="9480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E8FE"/>
              </a:gs>
              <a:gs pos="64999">
                <a:srgbClr val="EFC5FB"/>
              </a:gs>
              <a:gs pos="100000">
                <a:srgbClr val="E9ACFB"/>
              </a:gs>
            </a:gsLst>
            <a:lin ang="5400000" scaled="1"/>
          </a:gradFill>
          <a:ln w="9525">
            <a:solidFill>
              <a:srgbClr val="A961B9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PENGAMBILAN KEPUTUSAN</a:t>
            </a: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xmlns="" id="{654CB054-76CD-01AE-81D8-4F49E36BE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955" y="3300095"/>
            <a:ext cx="2357755" cy="8839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E8FE"/>
              </a:gs>
              <a:gs pos="64999">
                <a:srgbClr val="EFC5FB"/>
              </a:gs>
              <a:gs pos="100000">
                <a:srgbClr val="E9ACFB"/>
              </a:gs>
            </a:gsLst>
            <a:lin ang="5400000" scaled="1"/>
          </a:gradFill>
          <a:ln w="9525">
            <a:solidFill>
              <a:srgbClr val="A961B9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</a:t>
            </a:r>
          </a:p>
        </p:txBody>
      </p:sp>
      <p:sp>
        <p:nvSpPr>
          <p:cNvPr id="8" name="Rounded Rectangle 34">
            <a:extLst>
              <a:ext uri="{FF2B5EF4-FFF2-40B4-BE49-F238E27FC236}">
                <a16:creationId xmlns:a16="http://schemas.microsoft.com/office/drawing/2014/main" xmlns="" id="{05E75594-A5B7-5886-920E-1F53595E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75" y="3263900"/>
            <a:ext cx="2592705" cy="9290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9E8FE"/>
              </a:gs>
              <a:gs pos="64999">
                <a:srgbClr val="EFC5FB"/>
              </a:gs>
              <a:gs pos="100000">
                <a:srgbClr val="E9ACFB"/>
              </a:gs>
            </a:gsLst>
            <a:lin ang="5400000" scaled="1"/>
          </a:gradFill>
          <a:ln w="9525">
            <a:solidFill>
              <a:srgbClr val="A961B9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 HUKUM  FORMAL</a:t>
            </a:r>
          </a:p>
        </p:txBody>
      </p:sp>
      <p:sp>
        <p:nvSpPr>
          <p:cNvPr id="9" name="Down Arrow 35">
            <a:extLst>
              <a:ext uri="{FF2B5EF4-FFF2-40B4-BE49-F238E27FC236}">
                <a16:creationId xmlns:a16="http://schemas.microsoft.com/office/drawing/2014/main" xmlns="" id="{AC91CB71-4E2D-E670-1421-AEC57FC50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95" y="2526493"/>
            <a:ext cx="271400" cy="785923"/>
          </a:xfrm>
          <a:prstGeom prst="downArrow">
            <a:avLst>
              <a:gd name="adj1" fmla="val 62834"/>
              <a:gd name="adj2" fmla="val 50000"/>
            </a:avLst>
          </a:prstGeom>
          <a:gradFill rotWithShape="1">
            <a:gsLst>
              <a:gs pos="0">
                <a:srgbClr val="FFBB16"/>
              </a:gs>
              <a:gs pos="20000">
                <a:srgbClr val="FFB91B"/>
              </a:gs>
              <a:gs pos="100000">
                <a:srgbClr val="CE8D12"/>
              </a:gs>
            </a:gsLst>
            <a:lin ang="5400000"/>
          </a:gradFill>
          <a:ln w="9525">
            <a:solidFill>
              <a:srgbClr val="F8B333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Down Arrow 36">
            <a:extLst>
              <a:ext uri="{FF2B5EF4-FFF2-40B4-BE49-F238E27FC236}">
                <a16:creationId xmlns:a16="http://schemas.microsoft.com/office/drawing/2014/main" xmlns="" id="{1C558B7C-83D0-25C6-D827-2DF43AC9F3C6}"/>
              </a:ext>
            </a:extLst>
          </p:cNvPr>
          <p:cNvSpPr/>
          <p:nvPr/>
        </p:nvSpPr>
        <p:spPr>
          <a:xfrm rot="18334268">
            <a:off x="8732005" y="1422898"/>
            <a:ext cx="356857" cy="234004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37">
            <a:extLst>
              <a:ext uri="{FF2B5EF4-FFF2-40B4-BE49-F238E27FC236}">
                <a16:creationId xmlns:a16="http://schemas.microsoft.com/office/drawing/2014/main" xmlns="" id="{07E43C64-A8B1-A6F3-C98F-FF5CB8A9B3A9}"/>
              </a:ext>
            </a:extLst>
          </p:cNvPr>
          <p:cNvSpPr>
            <a:spLocks noChangeArrowheads="1"/>
          </p:cNvSpPr>
          <p:nvPr/>
        </p:nvSpPr>
        <p:spPr bwMode="auto">
          <a:xfrm rot="3266154" flipH="1">
            <a:off x="3223913" y="1553290"/>
            <a:ext cx="267495" cy="2216692"/>
          </a:xfrm>
          <a:prstGeom prst="down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FFBB16"/>
              </a:gs>
              <a:gs pos="20000">
                <a:srgbClr val="FFB91B"/>
              </a:gs>
              <a:gs pos="100000">
                <a:srgbClr val="CE8D12"/>
              </a:gs>
            </a:gsLst>
            <a:lin ang="5400000"/>
          </a:gradFill>
          <a:ln w="9525">
            <a:solidFill>
              <a:srgbClr val="F8B333"/>
            </a:solidFill>
            <a:miter lim="800000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38">
            <a:extLst>
              <a:ext uri="{FF2B5EF4-FFF2-40B4-BE49-F238E27FC236}">
                <a16:creationId xmlns:a16="http://schemas.microsoft.com/office/drawing/2014/main" xmlns="" id="{A91A75A4-72FE-E13A-803E-7B3EE1F5D598}"/>
              </a:ext>
            </a:extLst>
          </p:cNvPr>
          <p:cNvSpPr/>
          <p:nvPr/>
        </p:nvSpPr>
        <p:spPr>
          <a:xfrm>
            <a:off x="2277745" y="4208780"/>
            <a:ext cx="484505" cy="458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xmlns="" id="{BD185123-2AD6-939B-6CFB-E391A5FA9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30" y="4684750"/>
            <a:ext cx="3061335" cy="1506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/>
          <a:lstStyle/>
          <a:p>
            <a:pPr marL="202565" marR="0" lvl="0" indent="-20256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USIA ANAK KRG DR 12 TH </a:t>
            </a:r>
          </a:p>
          <a:p>
            <a:pPr marL="202565" marR="0" lvl="0" indent="-20256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MUSY PK DILAKUK OLEH PENYIDIK, PEKSOS DAN BAPAS</a:t>
            </a:r>
          </a:p>
          <a:p>
            <a:pPr marL="202565" marR="0" lvl="0" indent="-20256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PUTUSAN BRP:</a:t>
            </a: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Dikembalikan kpd Ort</a:t>
            </a:r>
          </a:p>
          <a:p>
            <a:pPr marL="321310" marR="0" lvl="0" indent="-3213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- Dilakukan pembinaan/Pelatihan paling lama 6 bulan</a:t>
            </a:r>
          </a:p>
          <a:p>
            <a:pPr marL="202565" marR="0" lvl="0" indent="-20256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Char char="Ø"/>
              <a:defRPr/>
            </a:pPr>
            <a:endParaRPr kumimoji="0" lang="en-US" altLang="id-ID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404D2D00-37B5-11C2-4076-A6F3E077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595" y="4675860"/>
            <a:ext cx="3697605" cy="197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USIA 12 – 18 TAHUN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ANC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AMAN</a:t>
            </a:r>
            <a:r>
              <a:rPr kumimoji="0" lang="id-ID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  PIDANA </a:t>
            </a: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KRG DR</a:t>
            </a:r>
            <a:r>
              <a:rPr kumimoji="0" lang="id-ID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 7 THN;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id-ID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BUKAN PENGULANGAN TP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MUSY MELIBATKAN PIHAK ANAK, PIHAK KORBAN, PEKSOS, BAPAS, TPGA, TOMA DLL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KESEPAKATAN BRP:</a:t>
            </a:r>
          </a:p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id-ID" sz="1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     - Ganti Kerugian</a:t>
            </a:r>
            <a:endParaRPr kumimoji="0" lang="en-US" altLang="id-ID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21310" marR="0" lvl="0" indent="-3213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id-ID" sz="1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     - Dilakukan pembinaan/Pelatihan paling lama 3 bulan</a:t>
            </a:r>
          </a:p>
          <a:p>
            <a:pPr marL="321310" marR="0" lvl="0" indent="-3213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r>
              <a:rPr lang="en-US" altLang="id-ID" sz="12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+mn-ea"/>
                <a:cs typeface="Arial" panose="020B0604020202020204" pitchFamily="34" charset="0"/>
                <a:sym typeface="+mn-ea"/>
              </a:rPr>
              <a:t>     - Melakukan Yanmas paling lama 3 bln.</a:t>
            </a:r>
          </a:p>
          <a:p>
            <a:pPr marL="321310" marR="0" lvl="0" indent="-3213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en-US" altLang="id-ID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Down Arrow 41">
            <a:extLst>
              <a:ext uri="{FF2B5EF4-FFF2-40B4-BE49-F238E27FC236}">
                <a16:creationId xmlns:a16="http://schemas.microsoft.com/office/drawing/2014/main" xmlns="" id="{4A147031-426A-50B8-C037-B3D3A7159C69}"/>
              </a:ext>
            </a:extLst>
          </p:cNvPr>
          <p:cNvSpPr/>
          <p:nvPr/>
        </p:nvSpPr>
        <p:spPr>
          <a:xfrm>
            <a:off x="5989060" y="4199891"/>
            <a:ext cx="484505" cy="460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50080D75-3AD4-059D-196C-1FC603ED8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935" y="4665700"/>
            <a:ext cx="2433955" cy="968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  <a:cs typeface="Arial" panose="020B0604020202020204" pitchFamily="34" charset="0"/>
              </a:rPr>
              <a:t>PROSES PERADILAN UMUM SESUAI KUHAP</a:t>
            </a:r>
          </a:p>
        </p:txBody>
      </p:sp>
      <p:sp>
        <p:nvSpPr>
          <p:cNvPr id="28" name="Down Arrow 43">
            <a:extLst>
              <a:ext uri="{FF2B5EF4-FFF2-40B4-BE49-F238E27FC236}">
                <a16:creationId xmlns:a16="http://schemas.microsoft.com/office/drawing/2014/main" xmlns="" id="{71416585-7D81-863B-2CCC-FAE7A9976AC9}"/>
              </a:ext>
            </a:extLst>
          </p:cNvPr>
          <p:cNvSpPr/>
          <p:nvPr/>
        </p:nvSpPr>
        <p:spPr>
          <a:xfrm>
            <a:off x="9515475" y="4199256"/>
            <a:ext cx="484505" cy="460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4C8C97F-B282-46E7-73E7-8C1762AC39A2}"/>
              </a:ext>
            </a:extLst>
          </p:cNvPr>
          <p:cNvSpPr/>
          <p:nvPr/>
        </p:nvSpPr>
        <p:spPr>
          <a:xfrm>
            <a:off x="2853750" y="293026"/>
            <a:ext cx="669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PENANGANAN ANAK YANG BERKONFLIK DGN HUKUM/Anak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99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100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151" y="46038"/>
            <a:ext cx="105886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25" name="Footer Placeholder 144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0019667" y="6302303"/>
            <a:ext cx="1997075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>
                <a:solidFill>
                  <a:schemeClr val="bg1"/>
                </a:solidFill>
              </a:rPr>
              <a:t>DIT TIPIDUM BARESKRIM POLRI</a:t>
            </a:r>
          </a:p>
        </p:txBody>
      </p:sp>
      <p:cxnSp>
        <p:nvCxnSpPr>
          <p:cNvPr id="45060" name="Straight Arrow Connector 45059">
            <a:extLst>
              <a:ext uri="{FF2B5EF4-FFF2-40B4-BE49-F238E27FC236}">
                <a16:creationId xmlns:a16="http://schemas.microsoft.com/office/drawing/2014/main" xmlns="" id="{3C6ADC9A-0A2D-6BDE-EEF1-D33F80605A70}"/>
              </a:ext>
            </a:extLst>
          </p:cNvPr>
          <p:cNvCxnSpPr>
            <a:cxnSpLocks/>
          </p:cNvCxnSpPr>
          <p:nvPr/>
        </p:nvCxnSpPr>
        <p:spPr>
          <a:xfrm>
            <a:off x="264796" y="3514409"/>
            <a:ext cx="11810690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Oval 45060">
            <a:extLst>
              <a:ext uri="{FF2B5EF4-FFF2-40B4-BE49-F238E27FC236}">
                <a16:creationId xmlns:a16="http://schemas.microsoft.com/office/drawing/2014/main" xmlns="" id="{64FB91AB-1D91-6E99-E026-753F4A518C48}"/>
              </a:ext>
            </a:extLst>
          </p:cNvPr>
          <p:cNvSpPr/>
          <p:nvPr/>
        </p:nvSpPr>
        <p:spPr>
          <a:xfrm>
            <a:off x="250508" y="345122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62" name="Oval 45061">
            <a:extLst>
              <a:ext uri="{FF2B5EF4-FFF2-40B4-BE49-F238E27FC236}">
                <a16:creationId xmlns:a16="http://schemas.microsoft.com/office/drawing/2014/main" xmlns="" id="{F090B24E-7C37-CF92-568C-ED6E7775414E}"/>
              </a:ext>
            </a:extLst>
          </p:cNvPr>
          <p:cNvSpPr/>
          <p:nvPr/>
        </p:nvSpPr>
        <p:spPr>
          <a:xfrm>
            <a:off x="568325" y="345122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63" name="Oval 45062">
            <a:extLst>
              <a:ext uri="{FF2B5EF4-FFF2-40B4-BE49-F238E27FC236}">
                <a16:creationId xmlns:a16="http://schemas.microsoft.com/office/drawing/2014/main" xmlns="" id="{B65B9997-3536-860B-F372-C4927BC6BFD5}"/>
              </a:ext>
            </a:extLst>
          </p:cNvPr>
          <p:cNvSpPr/>
          <p:nvPr/>
        </p:nvSpPr>
        <p:spPr>
          <a:xfrm>
            <a:off x="1858962" y="343281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64" name="Oval 45063">
            <a:extLst>
              <a:ext uri="{FF2B5EF4-FFF2-40B4-BE49-F238E27FC236}">
                <a16:creationId xmlns:a16="http://schemas.microsoft.com/office/drawing/2014/main" xmlns="" id="{08CBFFF3-6F08-2D45-B1AD-90C9C140059A}"/>
              </a:ext>
            </a:extLst>
          </p:cNvPr>
          <p:cNvSpPr/>
          <p:nvPr/>
        </p:nvSpPr>
        <p:spPr>
          <a:xfrm>
            <a:off x="2769235" y="3439477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65" name="Oval 45064">
            <a:extLst>
              <a:ext uri="{FF2B5EF4-FFF2-40B4-BE49-F238E27FC236}">
                <a16:creationId xmlns:a16="http://schemas.microsoft.com/office/drawing/2014/main" xmlns="" id="{75C4ECE6-ECE2-61E9-BAB7-FC7F8B0250C4}"/>
              </a:ext>
            </a:extLst>
          </p:cNvPr>
          <p:cNvSpPr/>
          <p:nvPr/>
        </p:nvSpPr>
        <p:spPr>
          <a:xfrm>
            <a:off x="6934174" y="34582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066" name="Straight Arrow Connector 45065">
            <a:extLst>
              <a:ext uri="{FF2B5EF4-FFF2-40B4-BE49-F238E27FC236}">
                <a16:creationId xmlns:a16="http://schemas.microsoft.com/office/drawing/2014/main" xmlns="" id="{57B30874-65DE-0FBC-0706-8186A70CBBF1}"/>
              </a:ext>
            </a:extLst>
          </p:cNvPr>
          <p:cNvCxnSpPr/>
          <p:nvPr/>
        </p:nvCxnSpPr>
        <p:spPr>
          <a:xfrm rot="16200000" flipV="1">
            <a:off x="344329" y="393080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19">
            <a:extLst>
              <a:ext uri="{FF2B5EF4-FFF2-40B4-BE49-F238E27FC236}">
                <a16:creationId xmlns:a16="http://schemas.microsoft.com/office/drawing/2014/main" xmlns="" id="{4A2F0DDD-C6D1-CF38-A195-62A208C2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6" y="4263709"/>
            <a:ext cx="803275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600" b="1">
                <a:latin typeface="Arial" panose="020B0604020202020204" pitchFamily="34" charset="0"/>
              </a:rPr>
              <a:t>SPRIN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>
                <a:latin typeface="Arial" panose="020B0604020202020204" pitchFamily="34" charset="0"/>
              </a:rPr>
              <a:t>L</a:t>
            </a:r>
            <a:r>
              <a:rPr lang="id-ID" altLang="id-ID" sz="1600" b="1">
                <a:latin typeface="Arial" panose="020B0604020202020204" pitchFamily="34" charset="0"/>
              </a:rPr>
              <a:t>IDIK</a:t>
            </a:r>
          </a:p>
        </p:txBody>
      </p:sp>
      <p:cxnSp>
        <p:nvCxnSpPr>
          <p:cNvPr id="45069" name="Straight Arrow Connector 45068">
            <a:extLst>
              <a:ext uri="{FF2B5EF4-FFF2-40B4-BE49-F238E27FC236}">
                <a16:creationId xmlns:a16="http://schemas.microsoft.com/office/drawing/2014/main" xmlns="" id="{204B4B22-AEF4-6FBA-8385-3F050C5E57E1}"/>
              </a:ext>
            </a:extLst>
          </p:cNvPr>
          <p:cNvCxnSpPr/>
          <p:nvPr/>
        </p:nvCxnSpPr>
        <p:spPr>
          <a:xfrm rot="16200000" flipV="1">
            <a:off x="1626884" y="389715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TextBox 23">
            <a:extLst>
              <a:ext uri="{FF2B5EF4-FFF2-40B4-BE49-F238E27FC236}">
                <a16:creationId xmlns:a16="http://schemas.microsoft.com/office/drawing/2014/main" xmlns="" id="{AB9E0ADF-2E7F-3F15-EE41-1753AB0D3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146" y="4203064"/>
            <a:ext cx="1255395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INTERVIEW KORBAN, SAKSI, TERLAPOR DLL</a:t>
            </a:r>
          </a:p>
        </p:txBody>
      </p:sp>
      <p:cxnSp>
        <p:nvCxnSpPr>
          <p:cNvPr id="45071" name="Straight Arrow Connector 45070">
            <a:extLst>
              <a:ext uri="{FF2B5EF4-FFF2-40B4-BE49-F238E27FC236}">
                <a16:creationId xmlns:a16="http://schemas.microsoft.com/office/drawing/2014/main" xmlns="" id="{FDCEC293-36A8-860B-4E8D-7304D7724F15}"/>
              </a:ext>
            </a:extLst>
          </p:cNvPr>
          <p:cNvCxnSpPr/>
          <p:nvPr/>
        </p:nvCxnSpPr>
        <p:spPr>
          <a:xfrm flipV="1">
            <a:off x="2837497" y="2894013"/>
            <a:ext cx="0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2" name="TextBox 39">
            <a:extLst>
              <a:ext uri="{FF2B5EF4-FFF2-40B4-BE49-F238E27FC236}">
                <a16:creationId xmlns:a16="http://schemas.microsoft.com/office/drawing/2014/main" xmlns="" id="{ACB665E7-16FC-8655-5CCA-86862DCB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415" y="2358421"/>
            <a:ext cx="1137285" cy="508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</a:rPr>
              <a:t>LAPSOS DITERIMA</a:t>
            </a:r>
          </a:p>
        </p:txBody>
      </p:sp>
      <p:sp>
        <p:nvSpPr>
          <p:cNvPr id="45073" name="Oval 45072">
            <a:extLst>
              <a:ext uri="{FF2B5EF4-FFF2-40B4-BE49-F238E27FC236}">
                <a16:creationId xmlns:a16="http://schemas.microsoft.com/office/drawing/2014/main" xmlns="" id="{028AFCAF-4D4C-A919-800A-5DBBF0197487}"/>
              </a:ext>
            </a:extLst>
          </p:cNvPr>
          <p:cNvSpPr/>
          <p:nvPr/>
        </p:nvSpPr>
        <p:spPr>
          <a:xfrm>
            <a:off x="10892399" y="343471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75" name="TextBox 36">
            <a:extLst>
              <a:ext uri="{FF2B5EF4-FFF2-40B4-BE49-F238E27FC236}">
                <a16:creationId xmlns:a16="http://schemas.microsoft.com/office/drawing/2014/main" xmlns="" id="{1DDF9D5D-ECD9-B7C7-3C18-5325F85B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385" y="4200792"/>
            <a:ext cx="125746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400" b="1" dirty="0">
                <a:latin typeface="Arial" panose="020B0604020202020204" pitchFamily="34" charset="0"/>
              </a:rPr>
              <a:t>HON PENETAPAN KEPUT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400" b="1" dirty="0">
                <a:latin typeface="Arial" panose="020B0604020202020204" pitchFamily="34" charset="0"/>
              </a:rPr>
              <a:t>KE KA PN</a:t>
            </a:r>
            <a:r>
              <a:rPr lang="id-ID" altLang="id-ID" sz="1400" b="1" dirty="0"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45078" name="Straight Arrow Connector 45077">
            <a:extLst>
              <a:ext uri="{FF2B5EF4-FFF2-40B4-BE49-F238E27FC236}">
                <a16:creationId xmlns:a16="http://schemas.microsoft.com/office/drawing/2014/main" xmlns="" id="{097FBDB8-C0CE-9F57-BCDE-126B44DE7561}"/>
              </a:ext>
            </a:extLst>
          </p:cNvPr>
          <p:cNvCxnSpPr/>
          <p:nvPr/>
        </p:nvCxnSpPr>
        <p:spPr>
          <a:xfrm rot="16200000" flipV="1">
            <a:off x="4335048" y="388442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9" name="TextBox 45">
            <a:extLst>
              <a:ext uri="{FF2B5EF4-FFF2-40B4-BE49-F238E27FC236}">
                <a16:creationId xmlns:a16="http://schemas.microsoft.com/office/drawing/2014/main" xmlns="" id="{E926E014-5804-C2A4-3D77-276D8A02E946}"/>
              </a:ext>
            </a:extLst>
          </p:cNvPr>
          <p:cNvSpPr txBox="1"/>
          <p:nvPr/>
        </p:nvSpPr>
        <p:spPr>
          <a:xfrm>
            <a:off x="7620" y="5779556"/>
            <a:ext cx="331152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PK   = Pembimbing Kemasyarakatan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PSP = </a:t>
            </a: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Pekerja Sosial Profesional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KPN = </a:t>
            </a: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Ketua Pengadilan Negeri </a:t>
            </a:r>
          </a:p>
        </p:txBody>
      </p:sp>
      <p:sp>
        <p:nvSpPr>
          <p:cNvPr id="45081" name="TextBox 17">
            <a:extLst>
              <a:ext uri="{FF2B5EF4-FFF2-40B4-BE49-F238E27FC236}">
                <a16:creationId xmlns:a16="http://schemas.microsoft.com/office/drawing/2014/main" xmlns="" id="{A8D9657D-8A5E-9EBD-F86D-1DFA09F8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5" y="2519537"/>
            <a:ext cx="479425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800" b="1" dirty="0">
                <a:latin typeface="Arial" panose="020B0604020202020204" pitchFamily="34" charset="0"/>
              </a:rPr>
              <a:t>LP</a:t>
            </a:r>
          </a:p>
        </p:txBody>
      </p:sp>
      <p:cxnSp>
        <p:nvCxnSpPr>
          <p:cNvPr id="45082" name="Straight Arrow Connector 45081">
            <a:extLst>
              <a:ext uri="{FF2B5EF4-FFF2-40B4-BE49-F238E27FC236}">
                <a16:creationId xmlns:a16="http://schemas.microsoft.com/office/drawing/2014/main" xmlns="" id="{9824E340-9414-8E38-C003-6C06D4B621AF}"/>
              </a:ext>
            </a:extLst>
          </p:cNvPr>
          <p:cNvCxnSpPr/>
          <p:nvPr/>
        </p:nvCxnSpPr>
        <p:spPr>
          <a:xfrm rot="16200000" flipV="1">
            <a:off x="10141201" y="385397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3" name="Straight Arrow Connector 45082">
            <a:extLst>
              <a:ext uri="{FF2B5EF4-FFF2-40B4-BE49-F238E27FC236}">
                <a16:creationId xmlns:a16="http://schemas.microsoft.com/office/drawing/2014/main" xmlns="" id="{5F2B9A69-62A8-2FFD-AD88-9BFB88880AD0}"/>
              </a:ext>
            </a:extLst>
          </p:cNvPr>
          <p:cNvCxnSpPr/>
          <p:nvPr/>
        </p:nvCxnSpPr>
        <p:spPr>
          <a:xfrm flipV="1">
            <a:off x="1437957" y="2907855"/>
            <a:ext cx="9525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84" name="Straight Arrow Connector 45083">
            <a:extLst>
              <a:ext uri="{FF2B5EF4-FFF2-40B4-BE49-F238E27FC236}">
                <a16:creationId xmlns:a16="http://schemas.microsoft.com/office/drawing/2014/main" xmlns="" id="{9CA4577A-AA69-977E-4311-7BA6F6015706}"/>
              </a:ext>
            </a:extLst>
          </p:cNvPr>
          <p:cNvCxnSpPr/>
          <p:nvPr/>
        </p:nvCxnSpPr>
        <p:spPr>
          <a:xfrm flipV="1">
            <a:off x="10968917" y="2869883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5" name="TextBox 19">
            <a:extLst>
              <a:ext uri="{FF2B5EF4-FFF2-40B4-BE49-F238E27FC236}">
                <a16:creationId xmlns:a16="http://schemas.microsoft.com/office/drawing/2014/main" xmlns="" id="{B319F769-D96F-F561-2CF3-ECEACC3D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389" y="4220183"/>
            <a:ext cx="735330" cy="337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b="1">
                <a:latin typeface="Arial" panose="020B0604020202020204" pitchFamily="34" charset="0"/>
              </a:rPr>
              <a:t>SPDP</a:t>
            </a:r>
          </a:p>
        </p:txBody>
      </p:sp>
      <p:sp>
        <p:nvSpPr>
          <p:cNvPr id="45086" name="Oval 45085">
            <a:extLst>
              <a:ext uri="{FF2B5EF4-FFF2-40B4-BE49-F238E27FC236}">
                <a16:creationId xmlns:a16="http://schemas.microsoft.com/office/drawing/2014/main" xmlns="" id="{FEC5E60C-F0B0-DE18-CE12-890D14C9FA42}"/>
              </a:ext>
            </a:extLst>
          </p:cNvPr>
          <p:cNvSpPr/>
          <p:nvPr/>
        </p:nvSpPr>
        <p:spPr>
          <a:xfrm>
            <a:off x="1354542" y="343281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87" name="Oval 45086">
            <a:extLst>
              <a:ext uri="{FF2B5EF4-FFF2-40B4-BE49-F238E27FC236}">
                <a16:creationId xmlns:a16="http://schemas.microsoft.com/office/drawing/2014/main" xmlns="" id="{50C41E6A-666E-A12A-CAD3-4E3C603F00D1}"/>
              </a:ext>
            </a:extLst>
          </p:cNvPr>
          <p:cNvSpPr/>
          <p:nvPr/>
        </p:nvSpPr>
        <p:spPr>
          <a:xfrm>
            <a:off x="3439823" y="3417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088" name="Straight Arrow Connector 45087">
            <a:extLst>
              <a:ext uri="{FF2B5EF4-FFF2-40B4-BE49-F238E27FC236}">
                <a16:creationId xmlns:a16="http://schemas.microsoft.com/office/drawing/2014/main" xmlns="" id="{C6140047-F066-755F-CDB4-31C2D91B3938}"/>
              </a:ext>
            </a:extLst>
          </p:cNvPr>
          <p:cNvCxnSpPr/>
          <p:nvPr/>
        </p:nvCxnSpPr>
        <p:spPr>
          <a:xfrm rot="16200000" flipV="1">
            <a:off x="3210747" y="3884084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9" name="TextBox 23">
            <a:extLst>
              <a:ext uri="{FF2B5EF4-FFF2-40B4-BE49-F238E27FC236}">
                <a16:creationId xmlns:a16="http://schemas.microsoft.com/office/drawing/2014/main" xmlns="" id="{BC2D08A2-F5FD-8BA2-31D0-4A0B8DDF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333" y="4189995"/>
            <a:ext cx="14650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GELARPERKARA (KALAU TP LANJT SIDIK KALAU BUKAN, HENTI LIDIK</a:t>
            </a:r>
          </a:p>
        </p:txBody>
      </p:sp>
      <p:sp>
        <p:nvSpPr>
          <p:cNvPr id="45090" name="Oval 45089">
            <a:extLst>
              <a:ext uri="{FF2B5EF4-FFF2-40B4-BE49-F238E27FC236}">
                <a16:creationId xmlns:a16="http://schemas.microsoft.com/office/drawing/2014/main" xmlns="" id="{7CB4D8A6-F640-CCD6-ABCB-EBD73839D319}"/>
              </a:ext>
            </a:extLst>
          </p:cNvPr>
          <p:cNvSpPr/>
          <p:nvPr/>
        </p:nvSpPr>
        <p:spPr>
          <a:xfrm>
            <a:off x="6344285" y="345852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091" name="Straight Arrow Connector 45090">
            <a:extLst>
              <a:ext uri="{FF2B5EF4-FFF2-40B4-BE49-F238E27FC236}">
                <a16:creationId xmlns:a16="http://schemas.microsoft.com/office/drawing/2014/main" xmlns="" id="{AA641CC6-DFA1-1FAC-0F80-C4DC47CDAF95}"/>
              </a:ext>
            </a:extLst>
          </p:cNvPr>
          <p:cNvCxnSpPr>
            <a:cxnSpLocks/>
          </p:cNvCxnSpPr>
          <p:nvPr/>
        </p:nvCxnSpPr>
        <p:spPr>
          <a:xfrm flipV="1">
            <a:off x="6411912" y="2880249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2" name="Oval 45091">
            <a:extLst>
              <a:ext uri="{FF2B5EF4-FFF2-40B4-BE49-F238E27FC236}">
                <a16:creationId xmlns:a16="http://schemas.microsoft.com/office/drawing/2014/main" xmlns="" id="{6B2C2242-31CC-9E49-54FD-CF2AC10311E8}"/>
              </a:ext>
            </a:extLst>
          </p:cNvPr>
          <p:cNvSpPr/>
          <p:nvPr/>
        </p:nvSpPr>
        <p:spPr>
          <a:xfrm>
            <a:off x="4562854" y="345654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093" name="Oval 45092">
            <a:extLst>
              <a:ext uri="{FF2B5EF4-FFF2-40B4-BE49-F238E27FC236}">
                <a16:creationId xmlns:a16="http://schemas.microsoft.com/office/drawing/2014/main" xmlns="" id="{97617553-1B30-91A2-F16A-1D5490B58009}"/>
              </a:ext>
            </a:extLst>
          </p:cNvPr>
          <p:cNvSpPr/>
          <p:nvPr/>
        </p:nvSpPr>
        <p:spPr>
          <a:xfrm>
            <a:off x="3911758" y="345122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094" name="Straight Arrow Connector 45093">
            <a:extLst>
              <a:ext uri="{FF2B5EF4-FFF2-40B4-BE49-F238E27FC236}">
                <a16:creationId xmlns:a16="http://schemas.microsoft.com/office/drawing/2014/main" xmlns="" id="{AB1FD9BD-7ACE-6A79-E778-16B0EBED97AC}"/>
              </a:ext>
            </a:extLst>
          </p:cNvPr>
          <p:cNvCxnSpPr/>
          <p:nvPr/>
        </p:nvCxnSpPr>
        <p:spPr>
          <a:xfrm flipV="1">
            <a:off x="3972209" y="2869247"/>
            <a:ext cx="7938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95" name="TextBox 19">
            <a:extLst>
              <a:ext uri="{FF2B5EF4-FFF2-40B4-BE49-F238E27FC236}">
                <a16:creationId xmlns:a16="http://schemas.microsoft.com/office/drawing/2014/main" xmlns="" id="{8D376173-24E3-30A8-3B09-8C2C386D0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542" y="4199151"/>
            <a:ext cx="10359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GP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STATUS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Anak</a:t>
            </a:r>
            <a:endParaRPr lang="id-ID" altLang="id-ID" sz="1600" b="1" dirty="0">
              <a:latin typeface="Arial" panose="020B0604020202020204" pitchFamily="34" charset="0"/>
            </a:endParaRPr>
          </a:p>
        </p:txBody>
      </p:sp>
      <p:sp>
        <p:nvSpPr>
          <p:cNvPr id="45096" name="TextBox 39">
            <a:extLst>
              <a:ext uri="{FF2B5EF4-FFF2-40B4-BE49-F238E27FC236}">
                <a16:creationId xmlns:a16="http://schemas.microsoft.com/office/drawing/2014/main" xmlns="" id="{F8BEBA44-E26F-AA08-49BB-ECA78B0EF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214" y="1470342"/>
            <a:ext cx="990600" cy="13989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UNDANG  PEKSOS, BAPAS UTK RAPAT KOORD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45097" name="TextBox 39">
            <a:extLst>
              <a:ext uri="{FF2B5EF4-FFF2-40B4-BE49-F238E27FC236}">
                <a16:creationId xmlns:a16="http://schemas.microsoft.com/office/drawing/2014/main" xmlns="" id="{003E2B90-9973-B954-09A6-70D28BC99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133" y="4200646"/>
            <a:ext cx="869315" cy="527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RAPAT KOORD</a:t>
            </a:r>
          </a:p>
        </p:txBody>
      </p:sp>
      <p:cxnSp>
        <p:nvCxnSpPr>
          <p:cNvPr id="45098" name="Straight Arrow Connector 45097">
            <a:extLst>
              <a:ext uri="{FF2B5EF4-FFF2-40B4-BE49-F238E27FC236}">
                <a16:creationId xmlns:a16="http://schemas.microsoft.com/office/drawing/2014/main" xmlns="" id="{6FDDB168-3B5C-041A-90C2-95023C8A0E51}"/>
              </a:ext>
            </a:extLst>
          </p:cNvPr>
          <p:cNvCxnSpPr/>
          <p:nvPr/>
        </p:nvCxnSpPr>
        <p:spPr>
          <a:xfrm rot="16200000" flipV="1">
            <a:off x="6705732" y="394223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01" name="Straight Arrow Connector 45100">
            <a:extLst>
              <a:ext uri="{FF2B5EF4-FFF2-40B4-BE49-F238E27FC236}">
                <a16:creationId xmlns:a16="http://schemas.microsoft.com/office/drawing/2014/main" xmlns="" id="{781F82A3-8835-628C-B3EB-B68B35D0A628}"/>
              </a:ext>
            </a:extLst>
          </p:cNvPr>
          <p:cNvCxnSpPr/>
          <p:nvPr/>
        </p:nvCxnSpPr>
        <p:spPr>
          <a:xfrm flipV="1">
            <a:off x="7524063" y="2847180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2" name="Oval 45101">
            <a:extLst>
              <a:ext uri="{FF2B5EF4-FFF2-40B4-BE49-F238E27FC236}">
                <a16:creationId xmlns:a16="http://schemas.microsoft.com/office/drawing/2014/main" xmlns="" id="{FE07DA7A-36A3-78CA-0EE3-358CFF9CC8E6}"/>
              </a:ext>
            </a:extLst>
          </p:cNvPr>
          <p:cNvSpPr/>
          <p:nvPr/>
        </p:nvSpPr>
        <p:spPr>
          <a:xfrm>
            <a:off x="7451673" y="342280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103" name="TextBox 39">
            <a:extLst>
              <a:ext uri="{FF2B5EF4-FFF2-40B4-BE49-F238E27FC236}">
                <a16:creationId xmlns:a16="http://schemas.microsoft.com/office/drawing/2014/main" xmlns="" id="{DCE108B5-81A9-C8B9-7B74-3C97909C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0570" y="2133215"/>
            <a:ext cx="1037849" cy="7327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TAP PN DITERIMA PENYIDIK</a:t>
            </a:r>
          </a:p>
        </p:txBody>
      </p:sp>
      <p:sp>
        <p:nvSpPr>
          <p:cNvPr id="45104" name="Oval 45103">
            <a:extLst>
              <a:ext uri="{FF2B5EF4-FFF2-40B4-BE49-F238E27FC236}">
                <a16:creationId xmlns:a16="http://schemas.microsoft.com/office/drawing/2014/main" xmlns="" id="{01EDC4DF-049D-59C8-7782-658315502579}"/>
              </a:ext>
            </a:extLst>
          </p:cNvPr>
          <p:cNvSpPr/>
          <p:nvPr/>
        </p:nvSpPr>
        <p:spPr>
          <a:xfrm>
            <a:off x="7849392" y="344487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105" name="Straight Arrow Connector 45104">
            <a:extLst>
              <a:ext uri="{FF2B5EF4-FFF2-40B4-BE49-F238E27FC236}">
                <a16:creationId xmlns:a16="http://schemas.microsoft.com/office/drawing/2014/main" xmlns="" id="{55B861B4-64AE-8D9A-5852-95ED8A8A8F0A}"/>
              </a:ext>
            </a:extLst>
          </p:cNvPr>
          <p:cNvCxnSpPr/>
          <p:nvPr/>
        </p:nvCxnSpPr>
        <p:spPr>
          <a:xfrm rot="16200000" flipV="1">
            <a:off x="7630847" y="3892697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06" name="Oval 45105">
            <a:extLst>
              <a:ext uri="{FF2B5EF4-FFF2-40B4-BE49-F238E27FC236}">
                <a16:creationId xmlns:a16="http://schemas.microsoft.com/office/drawing/2014/main" xmlns="" id="{B371C785-E194-E2BD-1C92-A0EA870D21C4}"/>
              </a:ext>
            </a:extLst>
          </p:cNvPr>
          <p:cNvSpPr/>
          <p:nvPr/>
        </p:nvSpPr>
        <p:spPr>
          <a:xfrm>
            <a:off x="10381913" y="3411911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5107" name="TextBox 39">
            <a:extLst>
              <a:ext uri="{FF2B5EF4-FFF2-40B4-BE49-F238E27FC236}">
                <a16:creationId xmlns:a16="http://schemas.microsoft.com/office/drawing/2014/main" xmlns="" id="{17284042-914C-4736-EE58-4E475FCF3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774" y="2330380"/>
            <a:ext cx="837565" cy="527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AMBIL KEPUT</a:t>
            </a:r>
          </a:p>
        </p:txBody>
      </p:sp>
      <p:sp>
        <p:nvSpPr>
          <p:cNvPr id="45108" name="Oval 45107">
            <a:extLst>
              <a:ext uri="{FF2B5EF4-FFF2-40B4-BE49-F238E27FC236}">
                <a16:creationId xmlns:a16="http://schemas.microsoft.com/office/drawing/2014/main" xmlns="" id="{8D0CE3A7-1851-BD19-5166-30799BE2EB63}"/>
              </a:ext>
            </a:extLst>
          </p:cNvPr>
          <p:cNvSpPr/>
          <p:nvPr/>
        </p:nvSpPr>
        <p:spPr>
          <a:xfrm>
            <a:off x="9640405" y="3433319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109" name="Straight Arrow Connector 45108">
            <a:extLst>
              <a:ext uri="{FF2B5EF4-FFF2-40B4-BE49-F238E27FC236}">
                <a16:creationId xmlns:a16="http://schemas.microsoft.com/office/drawing/2014/main" xmlns="" id="{6D7BE882-A921-6538-0F3F-EFDE69CA019C}"/>
              </a:ext>
            </a:extLst>
          </p:cNvPr>
          <p:cNvCxnSpPr/>
          <p:nvPr/>
        </p:nvCxnSpPr>
        <p:spPr>
          <a:xfrm flipV="1">
            <a:off x="9723128" y="2859158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0" name="TextBox 39">
            <a:extLst>
              <a:ext uri="{FF2B5EF4-FFF2-40B4-BE49-F238E27FC236}">
                <a16:creationId xmlns:a16="http://schemas.microsoft.com/office/drawing/2014/main" xmlns="" id="{A582E064-313F-4B54-D375-1070173A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2750" y="4205554"/>
            <a:ext cx="751563" cy="5146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HENTI SIDIK</a:t>
            </a:r>
          </a:p>
        </p:txBody>
      </p:sp>
      <p:sp>
        <p:nvSpPr>
          <p:cNvPr id="45111" name="Oval 45110">
            <a:extLst>
              <a:ext uri="{FF2B5EF4-FFF2-40B4-BE49-F238E27FC236}">
                <a16:creationId xmlns:a16="http://schemas.microsoft.com/office/drawing/2014/main" xmlns="" id="{494C4365-AABC-6DD1-F85E-9B6ACBE1D204}"/>
              </a:ext>
            </a:extLst>
          </p:cNvPr>
          <p:cNvSpPr/>
          <p:nvPr/>
        </p:nvSpPr>
        <p:spPr>
          <a:xfrm>
            <a:off x="11490148" y="345654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112" name="Straight Arrow Connector 45111">
            <a:extLst>
              <a:ext uri="{FF2B5EF4-FFF2-40B4-BE49-F238E27FC236}">
                <a16:creationId xmlns:a16="http://schemas.microsoft.com/office/drawing/2014/main" xmlns="" id="{FAD1CB71-3866-F1E7-243B-60D199F68F2D}"/>
              </a:ext>
            </a:extLst>
          </p:cNvPr>
          <p:cNvCxnSpPr/>
          <p:nvPr/>
        </p:nvCxnSpPr>
        <p:spPr>
          <a:xfrm rot="16200000" flipV="1">
            <a:off x="11268199" y="3923205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3" name="TextBox 39">
            <a:extLst>
              <a:ext uri="{FF2B5EF4-FFF2-40B4-BE49-F238E27FC236}">
                <a16:creationId xmlns:a16="http://schemas.microsoft.com/office/drawing/2014/main" xmlns="" id="{3A627F0F-0572-2457-9F18-B5271D75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160" y="2128006"/>
            <a:ext cx="1367636" cy="7327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SERAH ANAK KE ORTU/LPKS</a:t>
            </a:r>
          </a:p>
        </p:txBody>
      </p:sp>
      <p:sp>
        <p:nvSpPr>
          <p:cNvPr id="45114" name="TextBox 39">
            <a:extLst>
              <a:ext uri="{FF2B5EF4-FFF2-40B4-BE49-F238E27FC236}">
                <a16:creationId xmlns:a16="http://schemas.microsoft.com/office/drawing/2014/main" xmlns="" id="{2A346A57-9D99-022B-E3D9-9359BDED7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427" y="4193903"/>
            <a:ext cx="918729" cy="726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P’BERITAHUAN KE JPU</a:t>
            </a:r>
          </a:p>
        </p:txBody>
      </p:sp>
      <p:cxnSp>
        <p:nvCxnSpPr>
          <p:cNvPr id="45116" name="Straight Arrow Connector 45115">
            <a:extLst>
              <a:ext uri="{FF2B5EF4-FFF2-40B4-BE49-F238E27FC236}">
                <a16:creationId xmlns:a16="http://schemas.microsoft.com/office/drawing/2014/main" xmlns="" id="{72E35D6E-52B8-51F1-3DDE-91414401453A}"/>
              </a:ext>
            </a:extLst>
          </p:cNvPr>
          <p:cNvCxnSpPr/>
          <p:nvPr/>
        </p:nvCxnSpPr>
        <p:spPr>
          <a:xfrm flipV="1">
            <a:off x="7903376" y="3356531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17" name="Text Box 40">
            <a:extLst>
              <a:ext uri="{FF2B5EF4-FFF2-40B4-BE49-F238E27FC236}">
                <a16:creationId xmlns:a16="http://schemas.microsoft.com/office/drawing/2014/main" xmlns="" id="{ED849E44-F9B5-D87E-D4A5-DE1B46EE050C}"/>
              </a:ext>
            </a:extLst>
          </p:cNvPr>
          <p:cNvSpPr txBox="1"/>
          <p:nvPr/>
        </p:nvSpPr>
        <p:spPr>
          <a:xfrm>
            <a:off x="165289" y="4843726"/>
            <a:ext cx="742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 LIDIK DAN SP GAS LIDIK</a:t>
            </a:r>
          </a:p>
        </p:txBody>
      </p:sp>
      <p:sp>
        <p:nvSpPr>
          <p:cNvPr id="45118" name="Text Box 42">
            <a:extLst>
              <a:ext uri="{FF2B5EF4-FFF2-40B4-BE49-F238E27FC236}">
                <a16:creationId xmlns:a16="http://schemas.microsoft.com/office/drawing/2014/main" xmlns="" id="{7C06F6A5-9DCC-774A-39AB-BDC3AF349F0E}"/>
              </a:ext>
            </a:extLst>
          </p:cNvPr>
          <p:cNvSpPr txBox="1"/>
          <p:nvPr/>
        </p:nvSpPr>
        <p:spPr>
          <a:xfrm>
            <a:off x="4196488" y="4540691"/>
            <a:ext cx="735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SPDP DAN KIRIM KE JPU</a:t>
            </a:r>
          </a:p>
        </p:txBody>
      </p:sp>
      <p:sp>
        <p:nvSpPr>
          <p:cNvPr id="45119" name="Text Box 43">
            <a:extLst>
              <a:ext uri="{FF2B5EF4-FFF2-40B4-BE49-F238E27FC236}">
                <a16:creationId xmlns:a16="http://schemas.microsoft.com/office/drawing/2014/main" xmlns="" id="{B77EE52A-E621-6B7C-2D53-5C70E65BF0E3}"/>
              </a:ext>
            </a:extLst>
          </p:cNvPr>
          <p:cNvSpPr txBox="1"/>
          <p:nvPr/>
        </p:nvSpPr>
        <p:spPr>
          <a:xfrm>
            <a:off x="7006220" y="1067549"/>
            <a:ext cx="890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SRT UNDANGAN</a:t>
            </a:r>
          </a:p>
        </p:txBody>
      </p:sp>
      <p:sp>
        <p:nvSpPr>
          <p:cNvPr id="46080" name="Text Box 44">
            <a:extLst>
              <a:ext uri="{FF2B5EF4-FFF2-40B4-BE49-F238E27FC236}">
                <a16:creationId xmlns:a16="http://schemas.microsoft.com/office/drawing/2014/main" xmlns="" id="{CB1CC0AD-8DDE-802E-02E3-E975A8193633}"/>
              </a:ext>
            </a:extLst>
          </p:cNvPr>
          <p:cNvSpPr txBox="1"/>
          <p:nvPr/>
        </p:nvSpPr>
        <p:spPr>
          <a:xfrm>
            <a:off x="7464996" y="4714300"/>
            <a:ext cx="78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 RAPAT KOORD</a:t>
            </a:r>
          </a:p>
          <a:p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46081" name="Text Box 45">
            <a:extLst>
              <a:ext uri="{FF2B5EF4-FFF2-40B4-BE49-F238E27FC236}">
                <a16:creationId xmlns:a16="http://schemas.microsoft.com/office/drawing/2014/main" xmlns="" id="{44B67A2E-127F-DA4A-6F31-371CFDD1BAC8}"/>
              </a:ext>
            </a:extLst>
          </p:cNvPr>
          <p:cNvSpPr txBox="1"/>
          <p:nvPr/>
        </p:nvSpPr>
        <p:spPr>
          <a:xfrm>
            <a:off x="6385642" y="5185117"/>
            <a:ext cx="890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LITMAS</a:t>
            </a:r>
          </a:p>
        </p:txBody>
      </p:sp>
      <p:sp>
        <p:nvSpPr>
          <p:cNvPr id="46082" name="Text Box 46">
            <a:extLst>
              <a:ext uri="{FF2B5EF4-FFF2-40B4-BE49-F238E27FC236}">
                <a16:creationId xmlns:a16="http://schemas.microsoft.com/office/drawing/2014/main" xmlns="" id="{0203161C-0CB0-7FB8-6358-131BDA6E823E}"/>
              </a:ext>
            </a:extLst>
          </p:cNvPr>
          <p:cNvSpPr txBox="1"/>
          <p:nvPr/>
        </p:nvSpPr>
        <p:spPr>
          <a:xfrm>
            <a:off x="8612165" y="5185117"/>
            <a:ext cx="8909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SRT HON TAP KEPUT BERSAMA</a:t>
            </a:r>
          </a:p>
        </p:txBody>
      </p:sp>
      <p:sp>
        <p:nvSpPr>
          <p:cNvPr id="46083" name="Text Box 47">
            <a:extLst>
              <a:ext uri="{FF2B5EF4-FFF2-40B4-BE49-F238E27FC236}">
                <a16:creationId xmlns:a16="http://schemas.microsoft.com/office/drawing/2014/main" xmlns="" id="{15A15C4A-4280-F02D-FF92-FDEBF298E2B8}"/>
              </a:ext>
            </a:extLst>
          </p:cNvPr>
          <p:cNvSpPr txBox="1"/>
          <p:nvPr/>
        </p:nvSpPr>
        <p:spPr>
          <a:xfrm>
            <a:off x="10048389" y="4716308"/>
            <a:ext cx="8818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SP3 dan KETETAPAN SP3</a:t>
            </a:r>
          </a:p>
        </p:txBody>
      </p:sp>
      <p:sp>
        <p:nvSpPr>
          <p:cNvPr id="46084" name="Text Box 48">
            <a:extLst>
              <a:ext uri="{FF2B5EF4-FFF2-40B4-BE49-F238E27FC236}">
                <a16:creationId xmlns:a16="http://schemas.microsoft.com/office/drawing/2014/main" xmlns="" id="{D8873F03-ADDC-1A82-FB6A-D94BEC5913A7}"/>
              </a:ext>
            </a:extLst>
          </p:cNvPr>
          <p:cNvSpPr txBox="1"/>
          <p:nvPr/>
        </p:nvSpPr>
        <p:spPr>
          <a:xfrm>
            <a:off x="10346063" y="1604773"/>
            <a:ext cx="12268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 SERAH TERIMA KE ORTU ATAU KE LPKS/LEMBAGA</a:t>
            </a:r>
          </a:p>
        </p:txBody>
      </p:sp>
      <p:sp>
        <p:nvSpPr>
          <p:cNvPr id="46085" name="Text Box 49">
            <a:extLst>
              <a:ext uri="{FF2B5EF4-FFF2-40B4-BE49-F238E27FC236}">
                <a16:creationId xmlns:a16="http://schemas.microsoft.com/office/drawing/2014/main" xmlns="" id="{76AEAA78-453A-29F3-B718-8A3CA728B6C5}"/>
              </a:ext>
            </a:extLst>
          </p:cNvPr>
          <p:cNvSpPr txBox="1"/>
          <p:nvPr/>
        </p:nvSpPr>
        <p:spPr>
          <a:xfrm>
            <a:off x="11048798" y="4899519"/>
            <a:ext cx="109347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SRT PEMBERITAHUAN KE JPU</a:t>
            </a:r>
          </a:p>
        </p:txBody>
      </p:sp>
      <p:sp>
        <p:nvSpPr>
          <p:cNvPr id="46086" name="TextBox 19">
            <a:extLst>
              <a:ext uri="{FF2B5EF4-FFF2-40B4-BE49-F238E27FC236}">
                <a16:creationId xmlns:a16="http://schemas.microsoft.com/office/drawing/2014/main" xmlns="" id="{63991F29-C906-4F8B-3619-5FBA5960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366" y="2301805"/>
            <a:ext cx="809625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600" b="1" dirty="0">
                <a:latin typeface="Arial" panose="020B0604020202020204" pitchFamily="34" charset="0"/>
              </a:rPr>
              <a:t>SPRIN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S</a:t>
            </a:r>
            <a:r>
              <a:rPr lang="id-ID" altLang="id-ID" sz="1600" b="1" dirty="0">
                <a:latin typeface="Arial" panose="020B0604020202020204" pitchFamily="34" charset="0"/>
              </a:rPr>
              <a:t>IDIK</a:t>
            </a:r>
          </a:p>
        </p:txBody>
      </p:sp>
      <p:sp>
        <p:nvSpPr>
          <p:cNvPr id="46087" name="Text Box 41">
            <a:extLst>
              <a:ext uri="{FF2B5EF4-FFF2-40B4-BE49-F238E27FC236}">
                <a16:creationId xmlns:a16="http://schemas.microsoft.com/office/drawing/2014/main" xmlns="" id="{AFF5CDC9-97DA-279E-077D-270D91567615}"/>
              </a:ext>
            </a:extLst>
          </p:cNvPr>
          <p:cNvSpPr txBox="1"/>
          <p:nvPr/>
        </p:nvSpPr>
        <p:spPr>
          <a:xfrm>
            <a:off x="3486425" y="1788366"/>
            <a:ext cx="7889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 SIDIK DAN SP GAS SIDIK</a:t>
            </a:r>
          </a:p>
        </p:txBody>
      </p:sp>
      <p:sp>
        <p:nvSpPr>
          <p:cNvPr id="46088" name="Text Box 41">
            <a:extLst>
              <a:ext uri="{FF2B5EF4-FFF2-40B4-BE49-F238E27FC236}">
                <a16:creationId xmlns:a16="http://schemas.microsoft.com/office/drawing/2014/main" xmlns="" id="{D38A65EF-38F1-43F9-BE15-6E75E538BC9C}"/>
              </a:ext>
            </a:extLst>
          </p:cNvPr>
          <p:cNvSpPr txBox="1"/>
          <p:nvPr/>
        </p:nvSpPr>
        <p:spPr>
          <a:xfrm>
            <a:off x="5045105" y="5017739"/>
            <a:ext cx="890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GP DAN TAP SBG Anak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B8CC461-5E67-59C1-4D4D-CC45F24DEC3F}"/>
              </a:ext>
            </a:extLst>
          </p:cNvPr>
          <p:cNvSpPr/>
          <p:nvPr/>
        </p:nvSpPr>
        <p:spPr>
          <a:xfrm>
            <a:off x="2767014" y="146301"/>
            <a:ext cx="661479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MEKANISME PENANGANAN ANAK YANG BELUM BERUMUR 12 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682ADBF-F4C8-1B86-D508-1A629D95F0B6}"/>
              </a:ext>
            </a:extLst>
          </p:cNvPr>
          <p:cNvCxnSpPr>
            <a:cxnSpLocks/>
          </p:cNvCxnSpPr>
          <p:nvPr/>
        </p:nvCxnSpPr>
        <p:spPr>
          <a:xfrm flipV="1">
            <a:off x="309404" y="2912764"/>
            <a:ext cx="9525" cy="540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xmlns="" id="{7CBDDFF8-FE32-3445-2C45-1CAB06AE6F87}"/>
              </a:ext>
            </a:extLst>
          </p:cNvPr>
          <p:cNvSpPr txBox="1"/>
          <p:nvPr/>
        </p:nvSpPr>
        <p:spPr>
          <a:xfrm>
            <a:off x="1228028" y="5210596"/>
            <a:ext cx="1331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BAI PELPAPOR/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KORBAN, SAKSI DAN TERLAPOR ANAK</a:t>
            </a:r>
          </a:p>
        </p:txBody>
      </p:sp>
      <p:sp>
        <p:nvSpPr>
          <p:cNvPr id="3" name="Text Box 40">
            <a:extLst>
              <a:ext uri="{FF2B5EF4-FFF2-40B4-BE49-F238E27FC236}">
                <a16:creationId xmlns:a16="http://schemas.microsoft.com/office/drawing/2014/main" xmlns="" id="{09093F47-0BA4-3BAC-9F0A-F0F6CFF88904}"/>
              </a:ext>
            </a:extLst>
          </p:cNvPr>
          <p:cNvSpPr txBox="1"/>
          <p:nvPr/>
        </p:nvSpPr>
        <p:spPr>
          <a:xfrm>
            <a:off x="624827" y="759639"/>
            <a:ext cx="1058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SURAT KE UPTD/PEKSOS/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TKS DAN ORTU</a:t>
            </a:r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xmlns="" id="{AF0B81D5-FB35-A7BE-3DBC-3035FF8D1D74}"/>
              </a:ext>
            </a:extLst>
          </p:cNvPr>
          <p:cNvSpPr txBox="1"/>
          <p:nvPr/>
        </p:nvSpPr>
        <p:spPr>
          <a:xfrm>
            <a:off x="2248934" y="1958311"/>
            <a:ext cx="88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LAPSOS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:a16="http://schemas.microsoft.com/office/drawing/2014/main" xmlns="" id="{E7B8D892-6F17-9807-D1F5-10984959F110}"/>
              </a:ext>
            </a:extLst>
          </p:cNvPr>
          <p:cNvSpPr txBox="1"/>
          <p:nvPr/>
        </p:nvSpPr>
        <p:spPr>
          <a:xfrm>
            <a:off x="2579925" y="5217794"/>
            <a:ext cx="110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GELAR PERKARA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E012A04-B8C9-16DE-A29A-4036ACC30E64}"/>
              </a:ext>
            </a:extLst>
          </p:cNvPr>
          <p:cNvCxnSpPr/>
          <p:nvPr/>
        </p:nvCxnSpPr>
        <p:spPr>
          <a:xfrm flipV="1">
            <a:off x="4062112" y="3322242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3">
            <a:extLst>
              <a:ext uri="{FF2B5EF4-FFF2-40B4-BE49-F238E27FC236}">
                <a16:creationId xmlns:a16="http://schemas.microsoft.com/office/drawing/2014/main" xmlns="" id="{B53FC94F-3855-8EB2-0985-420943ADF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9" y="1878391"/>
            <a:ext cx="13142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PEMERIKSAAN  KORBAN, SAKSI, TERLAPOR DLL</a:t>
            </a: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xmlns="" id="{59BCDF20-A172-6ABC-FD22-94106F9B2019}"/>
              </a:ext>
            </a:extLst>
          </p:cNvPr>
          <p:cNvSpPr txBox="1"/>
          <p:nvPr/>
        </p:nvSpPr>
        <p:spPr>
          <a:xfrm>
            <a:off x="4468881" y="1354912"/>
            <a:ext cx="1331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BAP PELPAPOR/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KORBAN, SAKSI DAN TERLAPOR ANAK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CBEB6D9-6404-7DB2-BA3D-CEE7CEF879DC}"/>
              </a:ext>
            </a:extLst>
          </p:cNvPr>
          <p:cNvSpPr/>
          <p:nvPr/>
        </p:nvSpPr>
        <p:spPr>
          <a:xfrm>
            <a:off x="5098041" y="34232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B0B5461-62AE-9509-A374-52015AFD6F5F}"/>
              </a:ext>
            </a:extLst>
          </p:cNvPr>
          <p:cNvCxnSpPr>
            <a:cxnSpLocks/>
          </p:cNvCxnSpPr>
          <p:nvPr/>
        </p:nvCxnSpPr>
        <p:spPr>
          <a:xfrm flipV="1">
            <a:off x="5166361" y="2902203"/>
            <a:ext cx="0" cy="57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51DD56E-9BC9-A181-C7FD-BB5BBC9141C7}"/>
              </a:ext>
            </a:extLst>
          </p:cNvPr>
          <p:cNvSpPr/>
          <p:nvPr/>
        </p:nvSpPr>
        <p:spPr>
          <a:xfrm>
            <a:off x="5523958" y="341312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1F5B021-1B29-F790-AF3E-8EA54EA6BA4B}"/>
              </a:ext>
            </a:extLst>
          </p:cNvPr>
          <p:cNvCxnSpPr/>
          <p:nvPr/>
        </p:nvCxnSpPr>
        <p:spPr>
          <a:xfrm rot="16200000" flipV="1">
            <a:off x="5295516" y="389715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>
            <a:extLst>
              <a:ext uri="{FF2B5EF4-FFF2-40B4-BE49-F238E27FC236}">
                <a16:creationId xmlns:a16="http://schemas.microsoft.com/office/drawing/2014/main" xmlns="" id="{66B9CFE8-572D-6854-EEBC-32CC3C33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217" y="1516311"/>
            <a:ext cx="1058096" cy="13809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HON LITMAS &amp; PENDAMPINGAN Anak KE PK BAPAS 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xmlns="" id="{53D0FDDC-08B4-D5ED-7F65-67BCDD4C415B}"/>
              </a:ext>
            </a:extLst>
          </p:cNvPr>
          <p:cNvSpPr txBox="1"/>
          <p:nvPr/>
        </p:nvSpPr>
        <p:spPr>
          <a:xfrm>
            <a:off x="5856211" y="1286263"/>
            <a:ext cx="1058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SURAT KE BAPAS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8E4A4325-34D7-4A76-D1DF-3C35C9FEA003}"/>
              </a:ext>
            </a:extLst>
          </p:cNvPr>
          <p:cNvCxnSpPr/>
          <p:nvPr/>
        </p:nvCxnSpPr>
        <p:spPr>
          <a:xfrm flipV="1">
            <a:off x="6439751" y="3322493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>
            <a:extLst>
              <a:ext uri="{FF2B5EF4-FFF2-40B4-BE49-F238E27FC236}">
                <a16:creationId xmlns:a16="http://schemas.microsoft.com/office/drawing/2014/main" xmlns="" id="{D83B2A9D-E5DA-A86D-2C23-B810F1B1A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8020" y="4205554"/>
            <a:ext cx="996976" cy="944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HSL LITMAS DITERIMA PENYIDIK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BEBE844-2393-EBF6-166F-610169E6FD6D}"/>
              </a:ext>
            </a:extLst>
          </p:cNvPr>
          <p:cNvSpPr/>
          <p:nvPr/>
        </p:nvSpPr>
        <p:spPr>
          <a:xfrm>
            <a:off x="8418486" y="342158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CBE479DB-E54E-762A-77D6-5F1D807A0F1E}"/>
              </a:ext>
            </a:extLst>
          </p:cNvPr>
          <p:cNvCxnSpPr/>
          <p:nvPr/>
        </p:nvCxnSpPr>
        <p:spPr>
          <a:xfrm flipV="1">
            <a:off x="8522886" y="2855035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4">
            <a:extLst>
              <a:ext uri="{FF2B5EF4-FFF2-40B4-BE49-F238E27FC236}">
                <a16:creationId xmlns:a16="http://schemas.microsoft.com/office/drawing/2014/main" xmlns="" id="{2719AF13-CEAA-DA2D-910B-283C00F57454}"/>
              </a:ext>
            </a:extLst>
          </p:cNvPr>
          <p:cNvSpPr txBox="1"/>
          <p:nvPr/>
        </p:nvSpPr>
        <p:spPr>
          <a:xfrm>
            <a:off x="8078814" y="1479358"/>
            <a:ext cx="978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KEPUTUSAN BERSAMA DITETAPKAN OLEH ATASAN PENYIDIK</a:t>
            </a:r>
          </a:p>
          <a:p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FC2BBA9-43E0-66CF-1F90-282409CE1CC0}"/>
              </a:ext>
            </a:extLst>
          </p:cNvPr>
          <p:cNvCxnSpPr/>
          <p:nvPr/>
        </p:nvCxnSpPr>
        <p:spPr>
          <a:xfrm rot="16200000" flipV="1">
            <a:off x="8850751" y="390293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2CAD8A4-98F6-F802-610A-4038E1AE0ECC}"/>
              </a:ext>
            </a:extLst>
          </p:cNvPr>
          <p:cNvSpPr/>
          <p:nvPr/>
        </p:nvSpPr>
        <p:spPr>
          <a:xfrm>
            <a:off x="9090623" y="344653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xmlns="" id="{BC52DC92-D00A-3F89-631A-18F4C129185A}"/>
              </a:ext>
            </a:extLst>
          </p:cNvPr>
          <p:cNvSpPr txBox="1"/>
          <p:nvPr/>
        </p:nvSpPr>
        <p:spPr>
          <a:xfrm>
            <a:off x="9239644" y="1753006"/>
            <a:ext cx="896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PETETAPAN PN</a:t>
            </a:r>
          </a:p>
          <a:p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686C9508-ED4E-55AC-656C-A278BDF71E48}"/>
              </a:ext>
            </a:extLst>
          </p:cNvPr>
          <p:cNvCxnSpPr/>
          <p:nvPr/>
        </p:nvCxnSpPr>
        <p:spPr>
          <a:xfrm flipV="1">
            <a:off x="9116664" y="3344249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3">
            <a:extLst>
              <a:ext uri="{FF2B5EF4-FFF2-40B4-BE49-F238E27FC236}">
                <a16:creationId xmlns:a16="http://schemas.microsoft.com/office/drawing/2014/main" xmlns="" id="{DCDE599E-0250-EB0E-2230-0E62600EC498}"/>
              </a:ext>
            </a:extLst>
          </p:cNvPr>
          <p:cNvSpPr txBox="1"/>
          <p:nvPr/>
        </p:nvSpPr>
        <p:spPr>
          <a:xfrm>
            <a:off x="8541531" y="2922518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HR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38205A2-93E3-B6F8-0C99-4D8F62F8D99B}"/>
              </a:ext>
            </a:extLst>
          </p:cNvPr>
          <p:cNvCxnSpPr/>
          <p:nvPr/>
        </p:nvCxnSpPr>
        <p:spPr>
          <a:xfrm flipV="1">
            <a:off x="8524047" y="3375479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3">
            <a:extLst>
              <a:ext uri="{FF2B5EF4-FFF2-40B4-BE49-F238E27FC236}">
                <a16:creationId xmlns:a16="http://schemas.microsoft.com/office/drawing/2014/main" xmlns="" id="{E6339382-3C4C-5AC6-E3B2-3603FD5648C4}"/>
              </a:ext>
            </a:extLst>
          </p:cNvPr>
          <p:cNvSpPr txBox="1"/>
          <p:nvPr/>
        </p:nvSpPr>
        <p:spPr>
          <a:xfrm>
            <a:off x="7932521" y="2906848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 HR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2D88DDA-830B-E891-B60F-C89E7B0EF4B3}"/>
              </a:ext>
            </a:extLst>
          </p:cNvPr>
          <p:cNvSpPr txBox="1"/>
          <p:nvPr/>
        </p:nvSpPr>
        <p:spPr>
          <a:xfrm>
            <a:off x="9140933" y="2925963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HR</a:t>
            </a:r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xmlns="" id="{14B107B2-9D9E-C3FE-CAE4-4F81F7FDDE5B}"/>
              </a:ext>
            </a:extLst>
          </p:cNvPr>
          <p:cNvSpPr txBox="1"/>
          <p:nvPr/>
        </p:nvSpPr>
        <p:spPr>
          <a:xfrm>
            <a:off x="6471154" y="2906847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HR</a:t>
            </a:r>
          </a:p>
        </p:txBody>
      </p:sp>
      <p:sp>
        <p:nvSpPr>
          <p:cNvPr id="36" name="TextBox 33">
            <a:extLst>
              <a:ext uri="{FF2B5EF4-FFF2-40B4-BE49-F238E27FC236}">
                <a16:creationId xmlns:a16="http://schemas.microsoft.com/office/drawing/2014/main" xmlns="" id="{C15FCD55-1578-973E-BAEF-C116CEF40D76}"/>
              </a:ext>
            </a:extLst>
          </p:cNvPr>
          <p:cNvSpPr txBox="1"/>
          <p:nvPr/>
        </p:nvSpPr>
        <p:spPr>
          <a:xfrm>
            <a:off x="4065166" y="2874148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id-ID" altLang="id-ID" sz="1100" b="1" noProof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xmlns="" id="{6650EE3E-3659-718F-2FD3-6DFCFDC7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21" y="1286263"/>
            <a:ext cx="1523365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id-ID" sz="1000" b="1" dirty="0"/>
              <a:t>SRT PEMBERITAHUAN </a:t>
            </a:r>
            <a:r>
              <a:rPr lang="id-ID" altLang="id-ID" sz="1000" b="1" dirty="0"/>
              <a:t>KPD ORTU/WALI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id-ID" sz="1000" b="1" dirty="0"/>
              <a:t>SRT MINTA PENDAMPINGAN DAN LAPSOS BAGI ANAK KORBAN, ANAK SAKSI DAN TERLAPOR ANAK </a:t>
            </a:r>
            <a:endParaRPr lang="id-ID" altLang="id-ID" sz="1000" b="1" dirty="0"/>
          </a:p>
        </p:txBody>
      </p:sp>
      <p:sp>
        <p:nvSpPr>
          <p:cNvPr id="38" name="TextBox 39">
            <a:extLst>
              <a:ext uri="{FF2B5EF4-FFF2-40B4-BE49-F238E27FC236}">
                <a16:creationId xmlns:a16="http://schemas.microsoft.com/office/drawing/2014/main" xmlns="" id="{EE493EB7-2080-342A-467B-031B5E61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929" y="2391528"/>
            <a:ext cx="1137285" cy="508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</a:rPr>
              <a:t>LAPSOS DITERIMA</a:t>
            </a:r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xmlns="" id="{A358ABA3-8E83-5730-23FC-7980C26195A7}"/>
              </a:ext>
            </a:extLst>
          </p:cNvPr>
          <p:cNvSpPr txBox="1"/>
          <p:nvPr/>
        </p:nvSpPr>
        <p:spPr>
          <a:xfrm>
            <a:off x="2247448" y="1991418"/>
            <a:ext cx="88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LAPSOS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3E3C81D7-5B1F-9A33-2377-D41DCA7C4ED5}"/>
              </a:ext>
            </a:extLst>
          </p:cNvPr>
          <p:cNvCxnSpPr/>
          <p:nvPr/>
        </p:nvCxnSpPr>
        <p:spPr>
          <a:xfrm flipV="1">
            <a:off x="3972729" y="2901945"/>
            <a:ext cx="7938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9">
            <a:extLst>
              <a:ext uri="{FF2B5EF4-FFF2-40B4-BE49-F238E27FC236}">
                <a16:creationId xmlns:a16="http://schemas.microsoft.com/office/drawing/2014/main" xmlns="" id="{C613F283-BF3F-277E-FDBA-CF18C39C6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6" y="2334503"/>
            <a:ext cx="809625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600" b="1" dirty="0">
                <a:latin typeface="Arial" panose="020B0604020202020204" pitchFamily="34" charset="0"/>
              </a:rPr>
              <a:t>SPRIN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S</a:t>
            </a:r>
            <a:r>
              <a:rPr lang="id-ID" altLang="id-ID" sz="1600" b="1" dirty="0">
                <a:latin typeface="Arial" panose="020B0604020202020204" pitchFamily="34" charset="0"/>
              </a:rPr>
              <a:t>IDIK</a:t>
            </a:r>
          </a:p>
        </p:txBody>
      </p:sp>
      <p:sp>
        <p:nvSpPr>
          <p:cNvPr id="42" name="Text Box 41">
            <a:extLst>
              <a:ext uri="{FF2B5EF4-FFF2-40B4-BE49-F238E27FC236}">
                <a16:creationId xmlns:a16="http://schemas.microsoft.com/office/drawing/2014/main" xmlns="" id="{624C97AA-AFDC-89BB-B300-0530F665A1D5}"/>
              </a:ext>
            </a:extLst>
          </p:cNvPr>
          <p:cNvSpPr txBox="1"/>
          <p:nvPr/>
        </p:nvSpPr>
        <p:spPr>
          <a:xfrm>
            <a:off x="3486945" y="1821064"/>
            <a:ext cx="7889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 SIDIK DAN SP GAS SIDIK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E9E5914D-993B-090F-7BCF-B0A0953637CD}"/>
              </a:ext>
            </a:extLst>
          </p:cNvPr>
          <p:cNvSpPr/>
          <p:nvPr/>
        </p:nvSpPr>
        <p:spPr>
          <a:xfrm>
            <a:off x="6962839" y="34698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4065F9-F692-7C9E-4BFB-B02E9D09AA07}"/>
              </a:ext>
            </a:extLst>
          </p:cNvPr>
          <p:cNvCxnSpPr/>
          <p:nvPr/>
        </p:nvCxnSpPr>
        <p:spPr>
          <a:xfrm flipV="1">
            <a:off x="6468416" y="3334137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9">
            <a:extLst>
              <a:ext uri="{FF2B5EF4-FFF2-40B4-BE49-F238E27FC236}">
                <a16:creationId xmlns:a16="http://schemas.microsoft.com/office/drawing/2014/main" xmlns="" id="{A8D76474-46CF-A623-E615-E0D1118F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685" y="4217198"/>
            <a:ext cx="996976" cy="944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HSL LITMAS DITERIMA PENYIDIK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type="subTitle" idx="1"/>
          </p:nvPr>
        </p:nvSpPr>
        <p:spPr>
          <a:xfrm>
            <a:off x="1763078" y="1900284"/>
            <a:ext cx="8255635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0000" lnSpcReduction="10000"/>
          </a:bodyPr>
          <a:lstStyle/>
          <a:p>
            <a:pPr marL="357505" indent="-357505" algn="l" eaLnBrk="1" fontAlgn="auto" hangingPunct="1">
              <a:spcAft>
                <a:spcPts val="0"/>
              </a:spcAft>
              <a:tabLst>
                <a:tab pos="356870" algn="l"/>
              </a:tabLst>
              <a:defRPr/>
            </a:pPr>
            <a:r>
              <a:rPr lang="en-US" sz="2800" dirty="0">
                <a:solidFill>
                  <a:schemeClr val="tx1"/>
                </a:solidFill>
              </a:rPr>
              <a:t>A. 	</a:t>
            </a:r>
            <a:r>
              <a:rPr lang="id-ID" sz="2800" dirty="0">
                <a:solidFill>
                  <a:schemeClr val="tx1"/>
                </a:solidFill>
              </a:rPr>
              <a:t>Dalam hal Anak belum berumur 12 (dua belas) tahun melakukan atau diduga melakukan tindak pidana, Penyidik, Pembimbing , dan </a:t>
            </a:r>
            <a:r>
              <a:rPr lang="id-ID" sz="2800" b="1" dirty="0">
                <a:solidFill>
                  <a:schemeClr val="tx1"/>
                </a:solidFill>
              </a:rPr>
              <a:t>Pekerja Sosial Profesional mengambil keputusan </a:t>
            </a:r>
            <a:r>
              <a:rPr lang="id-ID" sz="2800" dirty="0">
                <a:solidFill>
                  <a:schemeClr val="tx1"/>
                </a:solidFill>
              </a:rPr>
              <a:t>untuk: </a:t>
            </a:r>
          </a:p>
          <a:p>
            <a:pPr marL="630555" indent="-273050"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id-ID" sz="2800" dirty="0">
                <a:solidFill>
                  <a:schemeClr val="tx1"/>
                </a:solidFill>
              </a:rPr>
              <a:t>menyerahkannya kembali kepada orang tua/Wali;</a:t>
            </a:r>
          </a:p>
          <a:p>
            <a:pPr marL="630555" indent="-273050"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2. </a:t>
            </a:r>
            <a:r>
              <a:rPr lang="id-ID" sz="2800" dirty="0">
                <a:solidFill>
                  <a:schemeClr val="tx1"/>
                </a:solidFill>
              </a:rPr>
              <a:t>mengikutsertakannya dalam program </a:t>
            </a:r>
            <a:r>
              <a:rPr lang="id-ID" sz="2800" b="1" dirty="0">
                <a:solidFill>
                  <a:schemeClr val="tx1"/>
                </a:solidFill>
              </a:rPr>
              <a:t>pendidikan, pembinaan, dan pembimbingan </a:t>
            </a:r>
            <a:r>
              <a:rPr lang="id-ID" sz="2800" dirty="0">
                <a:solidFill>
                  <a:schemeClr val="tx1"/>
                </a:solidFill>
              </a:rPr>
              <a:t>di instansi pemerintah atau LPKS di instansi yang menangani bidang kesejahteraan sosial, baik di tingkat pusat maupun daerah, paling lama 6 (enam) bulan.</a:t>
            </a:r>
          </a:p>
          <a:p>
            <a:pPr marL="357505" indent="-357505" algn="l" eaLnBrk="1" fontAlgn="auto" hangingPunct="1">
              <a:spcAft>
                <a:spcPts val="0"/>
              </a:spcAft>
              <a:tabLst>
                <a:tab pos="356870" algn="l"/>
              </a:tabLst>
              <a:defRPr/>
            </a:pPr>
            <a:r>
              <a:rPr lang="en-US" sz="2800" b="1" dirty="0">
                <a:solidFill>
                  <a:schemeClr val="tx1"/>
                </a:solidFill>
              </a:rPr>
              <a:t>B. 	</a:t>
            </a:r>
            <a:r>
              <a:rPr lang="id-ID" sz="2800" b="1" dirty="0">
                <a:solidFill>
                  <a:schemeClr val="tx1"/>
                </a:solidFill>
              </a:rPr>
              <a:t>Keputusan tsb ditetapkan oleh Pengadilan</a:t>
            </a:r>
          </a:p>
          <a:p>
            <a:pPr marL="357505" indent="-357505" algn="l" eaLnBrk="1" fontAlgn="auto" hangingPunct="1">
              <a:spcAft>
                <a:spcPts val="0"/>
              </a:spcAft>
              <a:tabLst>
                <a:tab pos="356870" algn="l"/>
              </a:tabLst>
              <a:defRPr/>
            </a:pPr>
            <a:r>
              <a:rPr lang="en-US" sz="2800" b="1" dirty="0">
                <a:solidFill>
                  <a:schemeClr val="tx1"/>
                </a:solidFill>
              </a:rPr>
              <a:t>C. 	</a:t>
            </a:r>
            <a:r>
              <a:rPr lang="id-ID" sz="2800" b="1" dirty="0">
                <a:solidFill>
                  <a:schemeClr val="tx1"/>
                </a:solidFill>
              </a:rPr>
              <a:t>LPKS wajib  menyampaikan laporan perkembangan anak ke BAPAS</a:t>
            </a:r>
          </a:p>
        </p:txBody>
      </p:sp>
      <p:sp>
        <p:nvSpPr>
          <p:cNvPr id="47108" name="Footer Placeholder 10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981200" y="6400801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DIT TIPIDUM BARESKRIM POLRI</a:t>
            </a:r>
          </a:p>
        </p:txBody>
      </p:sp>
      <p:sp>
        <p:nvSpPr>
          <p:cNvPr id="46084" name="Slide Number Placeholder 1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6085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637713" y="174625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476" y="104775"/>
            <a:ext cx="105886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2895684" y="456564"/>
            <a:ext cx="66147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RAPAT KOORDINASI DLM </a:t>
            </a:r>
          </a:p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PENGAMBILAN KEPUTUSAN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subTitle" idx="1"/>
          </p:nvPr>
        </p:nvSpPr>
        <p:spPr>
          <a:xfrm>
            <a:off x="1918592" y="1303655"/>
            <a:ext cx="8126730" cy="1371600"/>
          </a:xfrm>
          <a:noFill/>
          <a:ln>
            <a:solidFill>
              <a:srgbClr val="A961B9"/>
            </a:solidFill>
            <a:miter lim="800000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9E8FE"/>
                    </a:gs>
                    <a:gs pos="64999">
                      <a:srgbClr val="EFC5FB"/>
                    </a:gs>
                    <a:gs pos="100000">
                      <a:srgbClr val="E9ACFB"/>
                    </a:gs>
                  </a:gsLst>
                  <a:lin ang="5400000" scaled="1"/>
                </a:gra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228600" indent="-228600" algn="l" eaLnBrk="1" fontAlgn="auto" hangingPunct="1">
              <a:spcAft>
                <a:spcPts val="0"/>
              </a:spcAft>
              <a:buFont typeface="Wingdings" panose="05000000000000000000" charset="0"/>
              <a:buChar char=""/>
              <a:defRPr/>
            </a:pPr>
            <a:r>
              <a:rPr lang="id-ID" sz="2000" dirty="0">
                <a:solidFill>
                  <a:schemeClr val="dk1"/>
                </a:solidFill>
              </a:rPr>
              <a:t>Diversi adalah </a:t>
            </a:r>
            <a:r>
              <a:rPr lang="id-ID" sz="2000" b="1" dirty="0">
                <a:solidFill>
                  <a:schemeClr val="dk1"/>
                </a:solidFill>
              </a:rPr>
              <a:t>pengalihan</a:t>
            </a:r>
            <a:r>
              <a:rPr lang="id-ID" sz="2000" dirty="0">
                <a:solidFill>
                  <a:schemeClr val="dk1"/>
                </a:solidFill>
              </a:rPr>
              <a:t> penyelesaian perkara Anak dari proses peradilan pidana ke proses di luar peradilan pidana. </a:t>
            </a:r>
            <a:r>
              <a:rPr lang="id-ID" sz="1600" dirty="0">
                <a:solidFill>
                  <a:schemeClr val="dk1"/>
                </a:solidFill>
              </a:rPr>
              <a:t>(Ps.1 UUSPPA)</a:t>
            </a:r>
            <a:endParaRPr lang="en-US" sz="1600" dirty="0">
              <a:solidFill>
                <a:schemeClr val="dk1"/>
              </a:solidFill>
            </a:endParaRPr>
          </a:p>
          <a:p>
            <a:pPr marL="228600" indent="-228600" algn="l" eaLnBrk="1" fontAlgn="auto" hangingPunct="1">
              <a:spcAft>
                <a:spcPts val="0"/>
              </a:spcAft>
              <a:buFont typeface="Wingdings" panose="05000000000000000000" charset="0"/>
              <a:buChar char=""/>
              <a:defRPr/>
            </a:pPr>
            <a:r>
              <a:rPr lang="en-US" sz="2000" dirty="0" err="1">
                <a:solidFill>
                  <a:schemeClr val="dk1"/>
                </a:solidFill>
              </a:rPr>
              <a:t>Diversi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b="1" dirty="0" err="1">
                <a:solidFill>
                  <a:schemeClr val="dk1"/>
                </a:solidFill>
              </a:rPr>
              <a:t>wajib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diupayakan</a:t>
            </a:r>
            <a:r>
              <a:rPr lang="en-US" sz="2000" dirty="0">
                <a:solidFill>
                  <a:schemeClr val="dk1"/>
                </a:solidFill>
              </a:rPr>
              <a:t> di </a:t>
            </a:r>
            <a:r>
              <a:rPr lang="en-US" sz="2000" dirty="0" err="1">
                <a:solidFill>
                  <a:schemeClr val="dk1"/>
                </a:solidFill>
              </a:rPr>
              <a:t>tingkat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penyidikan</a:t>
            </a:r>
            <a:r>
              <a:rPr lang="en-US" sz="2000" dirty="0">
                <a:solidFill>
                  <a:schemeClr val="dk1"/>
                </a:solidFill>
              </a:rPr>
              <a:t>, </a:t>
            </a:r>
            <a:r>
              <a:rPr lang="en-US" sz="2000" dirty="0" err="1">
                <a:solidFill>
                  <a:schemeClr val="dk1"/>
                </a:solidFill>
              </a:rPr>
              <a:t>penuntutan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pemeriksaan</a:t>
            </a:r>
            <a:r>
              <a:rPr lang="en-US" sz="2000" dirty="0">
                <a:solidFill>
                  <a:schemeClr val="dk1"/>
                </a:solidFill>
              </a:rPr>
              <a:t> di </a:t>
            </a:r>
            <a:r>
              <a:rPr lang="en-US" sz="2000" dirty="0" err="1">
                <a:solidFill>
                  <a:schemeClr val="dk1"/>
                </a:solidFill>
              </a:rPr>
              <a:t>pengadilan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1600" dirty="0">
                <a:solidFill>
                  <a:schemeClr val="dk1"/>
                </a:solidFill>
              </a:rPr>
              <a:t>(</a:t>
            </a:r>
            <a:r>
              <a:rPr lang="en-US" sz="1600" dirty="0" err="1">
                <a:solidFill>
                  <a:schemeClr val="dk1"/>
                </a:solidFill>
              </a:rPr>
              <a:t>Psl</a:t>
            </a:r>
            <a:r>
              <a:rPr lang="en-US" sz="1600" dirty="0">
                <a:solidFill>
                  <a:schemeClr val="dk1"/>
                </a:solidFill>
              </a:rPr>
              <a:t> 7 UU spa)</a:t>
            </a:r>
            <a:endParaRPr lang="id-ID" sz="1600" dirty="0">
              <a:solidFill>
                <a:schemeClr val="dk1"/>
              </a:solidFill>
            </a:endParaRPr>
          </a:p>
        </p:txBody>
      </p:sp>
      <p:sp>
        <p:nvSpPr>
          <p:cNvPr id="48132" name="Footer Placeholder 12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48133" name="Slide Number Placeholder 1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8134" name="Picture 2" descr="D:\Pictures\Pictures\diversi\IMG_0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484"/>
            <a:ext cx="4040188" cy="303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3" descr="D:\Pictures\Pictures\diversi\IMG_03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1" y="3352484"/>
            <a:ext cx="3929063" cy="3030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45" descr="tb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5281613" y="316865"/>
            <a:ext cx="17640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DIVERSI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type="subTitle" idx="1"/>
          </p:nvPr>
        </p:nvSpPr>
        <p:spPr>
          <a:xfrm>
            <a:off x="1056238" y="2038667"/>
            <a:ext cx="10079523" cy="2780665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 algn="just" eaLnBrk="1" fontAlgn="auto" hangingPunct="1">
              <a:spcAft>
                <a:spcPts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id-ID" altLang="id-ID" sz="3200" dirty="0">
                <a:solidFill>
                  <a:schemeClr val="tx1"/>
                </a:solidFill>
              </a:rPr>
              <a:t>Mencapai perdamaian antara korban dan anak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id-ID" altLang="id-ID" sz="3200" dirty="0">
                <a:solidFill>
                  <a:schemeClr val="tx1"/>
                </a:solidFill>
              </a:rPr>
              <a:t>Menyelesaikan perkara anak di luar proses peradilan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id-ID" altLang="id-ID" sz="3200" dirty="0">
                <a:solidFill>
                  <a:schemeClr val="tx1"/>
                </a:solidFill>
              </a:rPr>
              <a:t>menghindarkan anak dari perampasan kemerdekaan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id-ID" altLang="id-ID" sz="3200" dirty="0">
                <a:solidFill>
                  <a:schemeClr val="tx1"/>
                </a:solidFill>
              </a:rPr>
              <a:t>Mendorong masyarakat utk berpatisipasi; dan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Wingdings" panose="05000000000000000000" pitchFamily="2" charset="2"/>
              <a:buAutoNum type="alphaLcPeriod"/>
              <a:defRPr/>
            </a:pPr>
            <a:r>
              <a:rPr lang="id-ID" altLang="id-ID" sz="3200" dirty="0">
                <a:solidFill>
                  <a:schemeClr val="tx1"/>
                </a:solidFill>
              </a:rPr>
              <a:t>Menanamkan rasa tanggung jawab kepada anak</a:t>
            </a:r>
          </a:p>
        </p:txBody>
      </p:sp>
      <p:sp>
        <p:nvSpPr>
          <p:cNvPr id="49156" name="Footer Placeholder 10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49157" name="Slide Number Placeholder 1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9158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4483417" y="351790"/>
            <a:ext cx="34759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TUJUAN DIVERSI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/>
          <p:cNvCxnSpPr>
            <a:cxnSpLocks/>
          </p:cNvCxnSpPr>
          <p:nvPr/>
        </p:nvCxnSpPr>
        <p:spPr>
          <a:xfrm>
            <a:off x="304952" y="3530601"/>
            <a:ext cx="11734492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07658" y="345122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66902" y="345122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713627" y="349440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2753596" y="341759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437206" y="34582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rot="16200000" flipV="1">
            <a:off x="431476" y="394223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9"/>
          <p:cNvSpPr txBox="1">
            <a:spLocks noChangeArrowheads="1"/>
          </p:cNvSpPr>
          <p:nvPr/>
        </p:nvSpPr>
        <p:spPr bwMode="auto">
          <a:xfrm>
            <a:off x="351943" y="4275139"/>
            <a:ext cx="803275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600" b="1">
                <a:latin typeface="Arial" panose="020B0604020202020204" pitchFamily="34" charset="0"/>
              </a:rPr>
              <a:t>SPRIN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>
                <a:latin typeface="Arial" panose="020B0604020202020204" pitchFamily="34" charset="0"/>
              </a:rPr>
              <a:t>L</a:t>
            </a:r>
            <a:r>
              <a:rPr lang="id-ID" altLang="id-ID" sz="1600" b="1">
                <a:latin typeface="Arial" panose="020B0604020202020204" pitchFamily="34" charset="0"/>
              </a:rPr>
              <a:t>IDIK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 rot="16200000" flipV="1">
            <a:off x="1484551" y="396128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2832484" y="2846848"/>
            <a:ext cx="7938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10292601" y="340677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9" name="TextBox 36"/>
          <p:cNvSpPr txBox="1">
            <a:spLocks noChangeArrowheads="1"/>
          </p:cNvSpPr>
          <p:nvPr/>
        </p:nvSpPr>
        <p:spPr bwMode="auto">
          <a:xfrm>
            <a:off x="8021062" y="4187607"/>
            <a:ext cx="1052132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100" b="1" dirty="0">
                <a:latin typeface="Arial" panose="020B0604020202020204" pitchFamily="34" charset="0"/>
              </a:rPr>
              <a:t>MINTA TAP KESEPAKATAN DIVERSI</a:t>
            </a:r>
            <a:r>
              <a:rPr lang="id-ID" altLang="id-ID" sz="11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111" name="TextBox 33"/>
          <p:cNvSpPr txBox="1"/>
          <p:nvPr/>
        </p:nvSpPr>
        <p:spPr>
          <a:xfrm>
            <a:off x="5524256" y="2908810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7 Hr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flipV="1">
            <a:off x="8539884" y="3354705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6200000" flipV="1">
            <a:off x="5044027" y="3909334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6" name="TextBox 45"/>
          <p:cNvSpPr txBox="1"/>
          <p:nvPr/>
        </p:nvSpPr>
        <p:spPr>
          <a:xfrm>
            <a:off x="136020" y="5713736"/>
            <a:ext cx="331152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PK   = Pembimbing Kemasyarakatan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PSP = </a:t>
            </a: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Pekerja Sosial Profesional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KPN = </a:t>
            </a:r>
            <a:r>
              <a:rPr lang="en-US" altLang="id-ID" sz="1200" b="1" noProof="1">
                <a:solidFill>
                  <a:schemeClr val="bg1"/>
                </a:solidFill>
                <a:latin typeface="Arial" panose="020B0604020202020204" pitchFamily="34" charset="0"/>
              </a:rPr>
              <a:t>Ketua Pengadilan Negeri </a:t>
            </a:r>
          </a:p>
        </p:txBody>
      </p:sp>
      <p:sp>
        <p:nvSpPr>
          <p:cNvPr id="138" name="TextBox 17"/>
          <p:cNvSpPr txBox="1">
            <a:spLocks noChangeArrowheads="1"/>
          </p:cNvSpPr>
          <p:nvPr/>
        </p:nvSpPr>
        <p:spPr bwMode="auto">
          <a:xfrm>
            <a:off x="148958" y="2460532"/>
            <a:ext cx="55955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800" b="1" dirty="0">
                <a:latin typeface="Arial" panose="020B0604020202020204" pitchFamily="34" charset="0"/>
              </a:rPr>
              <a:t>LP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 rot="16200000" flipV="1">
            <a:off x="9253718" y="3914616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99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100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151" y="46038"/>
            <a:ext cx="105886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25" name="Footer Placeholder 144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2117726" y="6437314"/>
            <a:ext cx="1997075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/>
              <a:t>DIT TIPIDUM BARESKRIM POLRI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9996778" y="2888921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358940" y="345090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309486" y="226558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6207628" y="393334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70493" y="346995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26559" y="2886832"/>
            <a:ext cx="7938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58015" y="34267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05159" y="345090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7232" y="2844633"/>
            <a:ext cx="0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6685828" y="2352811"/>
            <a:ext cx="813435" cy="527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>
                <a:latin typeface="Arial" panose="020B0604020202020204" pitchFamily="34" charset="0"/>
                <a:sym typeface="+mn-ea"/>
              </a:rPr>
              <a:t>UPAYA DIVERSI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7052277" y="4204678"/>
            <a:ext cx="910590" cy="527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MUSY DIVERSI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7208606" y="391071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82036" y="2846389"/>
            <a:ext cx="7938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909646" y="3422015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8627908" y="2352747"/>
            <a:ext cx="877982" cy="508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TAP PN KELUAR</a:t>
            </a:r>
          </a:p>
        </p:txBody>
      </p:sp>
      <p:sp>
        <p:nvSpPr>
          <p:cNvPr id="25" name="Oval 24"/>
          <p:cNvSpPr/>
          <p:nvPr/>
        </p:nvSpPr>
        <p:spPr>
          <a:xfrm>
            <a:off x="8407579" y="3439306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6200000" flipV="1">
            <a:off x="8195937" y="3866177"/>
            <a:ext cx="576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9482160" y="34582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7614689" y="2068196"/>
            <a:ext cx="837565" cy="7448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>
                <a:latin typeface="Arial" panose="020B0604020202020204" pitchFamily="34" charset="0"/>
                <a:sym typeface="+mn-ea"/>
              </a:rPr>
              <a:t>KESEPAKATAN DIVERSI</a:t>
            </a:r>
            <a:endParaRPr lang="en-US" sz="1200" b="1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026590" y="342671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100297" y="2846389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10076859" y="3901281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10522432" y="2544336"/>
            <a:ext cx="591185" cy="2966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400" b="1" dirty="0">
                <a:latin typeface="Arial" panose="020B0604020202020204" pitchFamily="34" charset="0"/>
                <a:sym typeface="+mn-ea"/>
              </a:rPr>
              <a:t>SP3</a:t>
            </a: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11066667" y="4172032"/>
            <a:ext cx="1055522" cy="505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100" b="1" dirty="0">
                <a:latin typeface="Arial" panose="020B0604020202020204" pitchFamily="34" charset="0"/>
                <a:sym typeface="+mn-ea"/>
              </a:rPr>
              <a:t>P’BERITAHU KE JPU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>
            <a:off x="4468061" y="3278208"/>
            <a:ext cx="2628000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40"/>
          <p:cNvSpPr txBox="1"/>
          <p:nvPr/>
        </p:nvSpPr>
        <p:spPr>
          <a:xfrm>
            <a:off x="304952" y="4814892"/>
            <a:ext cx="6134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 LIDIK DAN SP GAS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6584224" y="1471004"/>
            <a:ext cx="99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-76200"/>
            <a:r>
              <a:rPr lang="en-US" sz="900" dirty="0">
                <a:highlight>
                  <a:srgbClr val="FFFF00"/>
                </a:highlight>
              </a:rPr>
              <a:t>1. SRT BERITAHU KE JPU TTG UPAYA DIVERSI</a:t>
            </a:r>
          </a:p>
          <a:p>
            <a:pPr marL="76200" indent="-76200"/>
            <a:r>
              <a:rPr lang="en-US" sz="900" dirty="0">
                <a:highlight>
                  <a:srgbClr val="FFFF00"/>
                </a:highlight>
              </a:rPr>
              <a:t>2. BA </a:t>
            </a:r>
            <a:r>
              <a:rPr lang="en-US" sz="900" dirty="0" err="1">
                <a:highlight>
                  <a:srgbClr val="FFFF00"/>
                </a:highlight>
              </a:rPr>
              <a:t>Uoaya</a:t>
            </a:r>
            <a:r>
              <a:rPr lang="en-US" sz="900" dirty="0">
                <a:highlight>
                  <a:srgbClr val="FFFF00"/>
                </a:highlight>
              </a:rPr>
              <a:t> </a:t>
            </a:r>
            <a:r>
              <a:rPr lang="en-US" sz="900" dirty="0" err="1">
                <a:highlight>
                  <a:srgbClr val="FFFF00"/>
                </a:highlight>
              </a:rPr>
              <a:t>Diversi</a:t>
            </a:r>
            <a:r>
              <a:rPr lang="en-US" sz="900" dirty="0">
                <a:highlight>
                  <a:srgbClr val="FFFF00"/>
                </a:highlight>
              </a:rPr>
              <a:t> (</a:t>
            </a:r>
            <a:r>
              <a:rPr lang="en-US" sz="900" dirty="0" err="1">
                <a:highlight>
                  <a:srgbClr val="FFFF00"/>
                </a:highlight>
              </a:rPr>
              <a:t>berhasil</a:t>
            </a:r>
            <a:r>
              <a:rPr lang="en-US" sz="900" dirty="0">
                <a:highlight>
                  <a:srgbClr val="FFFF00"/>
                </a:highlight>
              </a:rPr>
              <a:t>/</a:t>
            </a:r>
            <a:r>
              <a:rPr lang="en-US" sz="900" dirty="0" err="1">
                <a:highlight>
                  <a:srgbClr val="FFFF00"/>
                </a:highlight>
              </a:rPr>
              <a:t>tdk</a:t>
            </a:r>
            <a:r>
              <a:rPr lang="en-US" sz="900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45" name="Text Box 44"/>
          <p:cNvSpPr txBox="1"/>
          <p:nvPr/>
        </p:nvSpPr>
        <p:spPr>
          <a:xfrm>
            <a:off x="6952003" y="4727193"/>
            <a:ext cx="1273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indent="-84455"/>
            <a:r>
              <a:rPr lang="en-US" sz="900" dirty="0">
                <a:highlight>
                  <a:srgbClr val="FFFF00"/>
                </a:highlight>
              </a:rPr>
              <a:t>1. Und. </a:t>
            </a:r>
            <a:r>
              <a:rPr lang="en-US" sz="900" dirty="0" err="1">
                <a:highlight>
                  <a:srgbClr val="FFFF00"/>
                </a:highlight>
              </a:rPr>
              <a:t>Musy</a:t>
            </a:r>
            <a:r>
              <a:rPr lang="en-US" sz="900" dirty="0">
                <a:highlight>
                  <a:srgbClr val="FFFF00"/>
                </a:highlight>
              </a:rPr>
              <a:t> </a:t>
            </a:r>
            <a:r>
              <a:rPr lang="en-US" sz="900" dirty="0" err="1">
                <a:highlight>
                  <a:srgbClr val="FFFF00"/>
                </a:highlight>
              </a:rPr>
              <a:t>Diversi</a:t>
            </a:r>
            <a:endParaRPr lang="en-US" sz="900" dirty="0">
              <a:highlight>
                <a:srgbClr val="FFFF00"/>
              </a:highlight>
            </a:endParaRPr>
          </a:p>
          <a:p>
            <a:pPr marL="84455" indent="-84455"/>
            <a:r>
              <a:rPr lang="en-US" sz="900" dirty="0">
                <a:highlight>
                  <a:srgbClr val="FFFF00"/>
                </a:highlight>
              </a:rPr>
              <a:t>2. BA </a:t>
            </a:r>
            <a:r>
              <a:rPr lang="en-US" sz="900" dirty="0" err="1">
                <a:highlight>
                  <a:srgbClr val="FFFF00"/>
                </a:highlight>
              </a:rPr>
              <a:t>Musy</a:t>
            </a:r>
            <a:r>
              <a:rPr lang="en-US" sz="900" dirty="0">
                <a:highlight>
                  <a:srgbClr val="FFFF00"/>
                </a:highlight>
              </a:rPr>
              <a:t> </a:t>
            </a:r>
            <a:r>
              <a:rPr lang="en-US" sz="900" dirty="0" err="1">
                <a:highlight>
                  <a:srgbClr val="FFFF00"/>
                </a:highlight>
              </a:rPr>
              <a:t>Diversi</a:t>
            </a:r>
            <a:r>
              <a:rPr lang="en-US" sz="900" dirty="0">
                <a:highlight>
                  <a:srgbClr val="FFFF00"/>
                </a:highlight>
              </a:rPr>
              <a:t> </a:t>
            </a:r>
            <a:r>
              <a:rPr lang="en-US" sz="900" dirty="0" err="1">
                <a:highlight>
                  <a:srgbClr val="FFFF00"/>
                </a:highlight>
              </a:rPr>
              <a:t>berhsl</a:t>
            </a:r>
            <a:r>
              <a:rPr lang="en-US" sz="900" dirty="0">
                <a:highlight>
                  <a:srgbClr val="FFFF00"/>
                </a:highlight>
              </a:rPr>
              <a:t>/</a:t>
            </a:r>
            <a:r>
              <a:rPr lang="en-US" sz="900" dirty="0" err="1">
                <a:highlight>
                  <a:srgbClr val="FFFF00"/>
                </a:highlight>
              </a:rPr>
              <a:t>tdk</a:t>
            </a:r>
            <a:endParaRPr lang="en-US" sz="900" dirty="0">
              <a:highlight>
                <a:srgbClr val="FFFF00"/>
              </a:highlight>
            </a:endParaRPr>
          </a:p>
          <a:p>
            <a:pPr marL="84455" indent="-84455"/>
            <a:r>
              <a:rPr lang="en-US" sz="900" dirty="0">
                <a:highlight>
                  <a:srgbClr val="FFFF00"/>
                </a:highlight>
              </a:rPr>
              <a:t>3. LAPORAN DIVERSI JIKA DIVERSI TDK BERHASIL</a:t>
            </a:r>
          </a:p>
        </p:txBody>
      </p:sp>
      <p:sp>
        <p:nvSpPr>
          <p:cNvPr id="46" name="Text Box 45"/>
          <p:cNvSpPr txBox="1"/>
          <p:nvPr/>
        </p:nvSpPr>
        <p:spPr>
          <a:xfrm>
            <a:off x="7541365" y="1707360"/>
            <a:ext cx="986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KESEPAKATAN DIVERSI</a:t>
            </a:r>
          </a:p>
        </p:txBody>
      </p:sp>
      <p:sp>
        <p:nvSpPr>
          <p:cNvPr id="47" name="Text Box 46"/>
          <p:cNvSpPr txBox="1"/>
          <p:nvPr/>
        </p:nvSpPr>
        <p:spPr>
          <a:xfrm>
            <a:off x="8006801" y="4774585"/>
            <a:ext cx="89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SRT HON TAP KESEPAKATAN DIVERSI DGN LAMPIRKAN BA DIBERSI</a:t>
            </a:r>
          </a:p>
        </p:txBody>
      </p:sp>
      <p:sp>
        <p:nvSpPr>
          <p:cNvPr id="48" name="Text Box 47"/>
          <p:cNvSpPr txBox="1"/>
          <p:nvPr/>
        </p:nvSpPr>
        <p:spPr>
          <a:xfrm>
            <a:off x="10445001" y="2037505"/>
            <a:ext cx="849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1. SP3</a:t>
            </a:r>
          </a:p>
          <a:p>
            <a:r>
              <a:rPr lang="en-US" sz="900" dirty="0">
                <a:highlight>
                  <a:srgbClr val="FFFF00"/>
                </a:highlight>
              </a:rPr>
              <a:t>2. KETETAPAN HENTI SIDIK</a:t>
            </a:r>
          </a:p>
        </p:txBody>
      </p:sp>
      <p:sp>
        <p:nvSpPr>
          <p:cNvPr id="50" name="Text Box 49"/>
          <p:cNvSpPr txBox="1"/>
          <p:nvPr/>
        </p:nvSpPr>
        <p:spPr>
          <a:xfrm>
            <a:off x="11018953" y="4691476"/>
            <a:ext cx="8909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KIRIM TAP HENTI SIDIK </a:t>
            </a:r>
            <a:r>
              <a:rPr lang="en-US" sz="900" dirty="0" err="1">
                <a:highlight>
                  <a:srgbClr val="FFFF00"/>
                </a:highlight>
              </a:rPr>
              <a:t>disertai</a:t>
            </a:r>
            <a:r>
              <a:rPr lang="en-US" sz="900" dirty="0">
                <a:highlight>
                  <a:srgbClr val="FFFF00"/>
                </a:highlight>
              </a:rPr>
              <a:t> LAP PROSES DIVERSI dan DITEMBUSKAN KE  ANAK DAN ORTU, ANAK KORBAN DAN ORTU, PK BAPAS, PEKSOS DAN KA PN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082124" y="5756720"/>
            <a:ext cx="2096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00FF00"/>
                </a:highlight>
              </a:rPr>
              <a:t>BILA TDK SEPAKAT, MAKA  PROSES SIDIK DILANJUTKAN DAN DILAKUK PEMBERKASAN DGN LAMPIRKAN LAPORAN &amp; BA DIVERSI TDK BERHSL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527640" y="1095995"/>
            <a:ext cx="99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SRT PERMINTAAN UTK LAKS HSL DIVERSI YG DIAWASI BAPAS</a:t>
            </a:r>
          </a:p>
        </p:txBody>
      </p:sp>
      <p:sp>
        <p:nvSpPr>
          <p:cNvPr id="11" name="Oval 10"/>
          <p:cNvSpPr/>
          <p:nvPr/>
        </p:nvSpPr>
        <p:spPr>
          <a:xfrm>
            <a:off x="9924705" y="343867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15358" y="3374067"/>
            <a:ext cx="468000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1"/>
          <p:cNvSpPr txBox="1"/>
          <p:nvPr/>
        </p:nvSpPr>
        <p:spPr>
          <a:xfrm>
            <a:off x="6986773" y="648908"/>
            <a:ext cx="2607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00FF00"/>
                </a:highlight>
              </a:rPr>
              <a:t>BILA KESPAKATAN DIVERSI TDK SELESAI DILAKS, BERDSRKAN LAP PK BAPAS, PENYIDIK LANJUTKAN BERKAS DAN SERAHKAN KE JPU DGN LAMPIRKAN BA DIVERSI DAN KESEPATAKAN DIPERSI DAN TAPNYA</a:t>
            </a:r>
          </a:p>
        </p:txBody>
      </p:sp>
      <p:sp>
        <p:nvSpPr>
          <p:cNvPr id="77" name="TextBox 39"/>
          <p:cNvSpPr txBox="1">
            <a:spLocks noChangeArrowheads="1"/>
          </p:cNvSpPr>
          <p:nvPr/>
        </p:nvSpPr>
        <p:spPr bwMode="auto">
          <a:xfrm>
            <a:off x="9587053" y="1686787"/>
            <a:ext cx="798830" cy="1181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>
                <a:latin typeface="Arial" panose="020B0604020202020204" pitchFamily="34" charset="0"/>
                <a:sym typeface="+mn-ea"/>
              </a:rPr>
              <a:t>PARA PIHAK LAKS HSL DIVERSI</a:t>
            </a:r>
            <a:endParaRPr lang="en-US" sz="1200" b="1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78" name="TextBox 37"/>
          <p:cNvSpPr txBox="1">
            <a:spLocks noChangeArrowheads="1"/>
          </p:cNvSpPr>
          <p:nvPr/>
        </p:nvSpPr>
        <p:spPr bwMode="auto">
          <a:xfrm>
            <a:off x="10611737" y="290102"/>
            <a:ext cx="1483389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9070" algn="l"/>
              </a:tabLst>
              <a:defRPr/>
            </a:pP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SP3 DITERBITKAN: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179070" algn="l"/>
              </a:tabLst>
              <a:defRPr/>
            </a:pP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3 hr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sejak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diterima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Tap PN</a:t>
            </a: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, jika kesepakatan brp damai dan kembali ke Ort</a:t>
            </a:r>
          </a:p>
          <a:p>
            <a:pPr marL="174625" indent="-17462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tabLst>
                <a:tab pos="179070" algn="l"/>
              </a:tabLst>
              <a:defRPr/>
            </a:pP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5 hr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sejak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menerima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laporan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dr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BAPAS, </a:t>
            </a: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jika kes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e</a:t>
            </a: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pakatan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altLang="id-ID" sz="1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brp</a:t>
            </a:r>
            <a:r>
              <a:rPr lang="en-US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d-ID" altLang="id-ID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 byr ganti rugi, kembali pd keadaan semula, Yanmas dan ikut Diklat.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d-ID" altLang="id-ID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xmlns="" id="{910F3949-D63F-55EA-F431-93B9F8E94941}"/>
              </a:ext>
            </a:extLst>
          </p:cNvPr>
          <p:cNvSpPr/>
          <p:nvPr/>
        </p:nvSpPr>
        <p:spPr>
          <a:xfrm>
            <a:off x="2474477" y="146018"/>
            <a:ext cx="742882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MEKANISME PELAKSANAAN DIVERSI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D1574510-1714-9B00-CC15-178AE4544EDC}"/>
              </a:ext>
            </a:extLst>
          </p:cNvPr>
          <p:cNvCxnSpPr/>
          <p:nvPr/>
        </p:nvCxnSpPr>
        <p:spPr>
          <a:xfrm flipV="1">
            <a:off x="381319" y="2846073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3">
            <a:extLst>
              <a:ext uri="{FF2B5EF4-FFF2-40B4-BE49-F238E27FC236}">
                <a16:creationId xmlns:a16="http://schemas.microsoft.com/office/drawing/2014/main" xmlns="" id="{842D4383-F936-9AB0-25DE-91CFEDA0964C}"/>
              </a:ext>
            </a:extLst>
          </p:cNvPr>
          <p:cNvSpPr txBox="1"/>
          <p:nvPr/>
        </p:nvSpPr>
        <p:spPr>
          <a:xfrm>
            <a:off x="7468786" y="2914264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30 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Hr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3BC153D-5DDB-C9BB-647D-63D363B55F48}"/>
              </a:ext>
            </a:extLst>
          </p:cNvPr>
          <p:cNvCxnSpPr/>
          <p:nvPr/>
        </p:nvCxnSpPr>
        <p:spPr>
          <a:xfrm flipV="1">
            <a:off x="1435395" y="2860922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40">
            <a:extLst>
              <a:ext uri="{FF2B5EF4-FFF2-40B4-BE49-F238E27FC236}">
                <a16:creationId xmlns:a16="http://schemas.microsoft.com/office/drawing/2014/main" xmlns="" id="{B76EA070-D251-74FA-9D22-1BFF2B9357AA}"/>
              </a:ext>
            </a:extLst>
          </p:cNvPr>
          <p:cNvSpPr txBox="1"/>
          <p:nvPr/>
        </p:nvSpPr>
        <p:spPr>
          <a:xfrm>
            <a:off x="690452" y="664439"/>
            <a:ext cx="1058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SURAT KE UPTD/PEKSOS/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TKS DAN ORTU</a:t>
            </a:r>
          </a:p>
        </p:txBody>
      </p:sp>
      <p:sp>
        <p:nvSpPr>
          <p:cNvPr id="49" name="TextBox 21">
            <a:extLst>
              <a:ext uri="{FF2B5EF4-FFF2-40B4-BE49-F238E27FC236}">
                <a16:creationId xmlns:a16="http://schemas.microsoft.com/office/drawing/2014/main" xmlns="" id="{2DF0A1C8-86C2-08BD-3942-2C5225FB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57" y="1211314"/>
            <a:ext cx="1523365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id-ID" sz="1000" b="1" dirty="0"/>
              <a:t>SRT PEMBERITAHUAN </a:t>
            </a:r>
            <a:r>
              <a:rPr lang="id-ID" altLang="id-ID" sz="1000" b="1" dirty="0"/>
              <a:t>KPD ORTU/WALI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id-ID" sz="1000" b="1" dirty="0"/>
              <a:t>SRT MINTA PENDAMPINGAN DAN LAPSOS BAGI ANAK KORBAN, ANAK SAKSI DAN TERLAPOR ANAK </a:t>
            </a:r>
            <a:endParaRPr lang="id-ID" altLang="id-ID" sz="1000" b="1" dirty="0"/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xmlns="" id="{173AFBA6-0BF2-E63C-B636-CDCC6BFE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082" y="4203064"/>
            <a:ext cx="1255395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INTERVIEW KORBAN, SAKSI, TERLAPOR DLL</a:t>
            </a:r>
          </a:p>
        </p:txBody>
      </p:sp>
      <p:sp>
        <p:nvSpPr>
          <p:cNvPr id="52" name="Text Box 40">
            <a:extLst>
              <a:ext uri="{FF2B5EF4-FFF2-40B4-BE49-F238E27FC236}">
                <a16:creationId xmlns:a16="http://schemas.microsoft.com/office/drawing/2014/main" xmlns="" id="{8FD86074-48E0-0120-93D9-E13152EC1793}"/>
              </a:ext>
            </a:extLst>
          </p:cNvPr>
          <p:cNvSpPr txBox="1"/>
          <p:nvPr/>
        </p:nvSpPr>
        <p:spPr>
          <a:xfrm>
            <a:off x="1142964" y="5210596"/>
            <a:ext cx="1331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BAI PELPAPOR/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KORBAN, SAKSI DAN TERLAPOR ANAK</a:t>
            </a: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xmlns="" id="{97E49F35-DB17-E4F5-654D-2A8BCE814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36" y="2317245"/>
            <a:ext cx="921981" cy="508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</a:rPr>
              <a:t>LAPSOS DITERIMA</a:t>
            </a:r>
          </a:p>
        </p:txBody>
      </p:sp>
      <p:sp>
        <p:nvSpPr>
          <p:cNvPr id="54" name="Text Box 40">
            <a:extLst>
              <a:ext uri="{FF2B5EF4-FFF2-40B4-BE49-F238E27FC236}">
                <a16:creationId xmlns:a16="http://schemas.microsoft.com/office/drawing/2014/main" xmlns="" id="{CD8424C0-31DB-2D22-9728-AAD9C77B63F8}"/>
              </a:ext>
            </a:extLst>
          </p:cNvPr>
          <p:cNvSpPr txBox="1"/>
          <p:nvPr/>
        </p:nvSpPr>
        <p:spPr>
          <a:xfrm>
            <a:off x="2298455" y="1917135"/>
            <a:ext cx="88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LAPSOS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289AB7C4-22C8-E745-5961-5D8A290F6892}"/>
              </a:ext>
            </a:extLst>
          </p:cNvPr>
          <p:cNvSpPr/>
          <p:nvPr/>
        </p:nvSpPr>
        <p:spPr>
          <a:xfrm>
            <a:off x="3301594" y="341720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B2932BD8-7EF4-2233-773D-26C8ECBF3D8A}"/>
              </a:ext>
            </a:extLst>
          </p:cNvPr>
          <p:cNvCxnSpPr/>
          <p:nvPr/>
        </p:nvCxnSpPr>
        <p:spPr>
          <a:xfrm rot="16200000" flipV="1">
            <a:off x="3072518" y="3884084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23">
            <a:extLst>
              <a:ext uri="{FF2B5EF4-FFF2-40B4-BE49-F238E27FC236}">
                <a16:creationId xmlns:a16="http://schemas.microsoft.com/office/drawing/2014/main" xmlns="" id="{564F401E-DD6D-7CAB-7C32-2C42E4570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04" y="4189995"/>
            <a:ext cx="14650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GELARPERKARA (KALAU TP LANJT SIDIK KALAU BUKAN, HENTI LIDIK</a:t>
            </a:r>
          </a:p>
        </p:txBody>
      </p:sp>
      <p:sp>
        <p:nvSpPr>
          <p:cNvPr id="60" name="Text Box 41">
            <a:extLst>
              <a:ext uri="{FF2B5EF4-FFF2-40B4-BE49-F238E27FC236}">
                <a16:creationId xmlns:a16="http://schemas.microsoft.com/office/drawing/2014/main" xmlns="" id="{82387D36-52DB-C4F3-8638-E6F78F083C00}"/>
              </a:ext>
            </a:extLst>
          </p:cNvPr>
          <p:cNvSpPr txBox="1"/>
          <p:nvPr/>
        </p:nvSpPr>
        <p:spPr>
          <a:xfrm>
            <a:off x="2441696" y="5217794"/>
            <a:ext cx="110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GELAR PERKARA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xmlns="" id="{B28D0692-7ED0-1229-4142-4A003A13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335" y="2260072"/>
            <a:ext cx="809625" cy="58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altLang="id-ID" sz="1600" b="1" dirty="0">
                <a:latin typeface="Arial" panose="020B0604020202020204" pitchFamily="34" charset="0"/>
              </a:rPr>
              <a:t>SPRIN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S</a:t>
            </a:r>
            <a:r>
              <a:rPr lang="id-ID" altLang="id-ID" sz="1600" b="1" dirty="0">
                <a:latin typeface="Arial" panose="020B0604020202020204" pitchFamily="34" charset="0"/>
              </a:rPr>
              <a:t>IDIK</a:t>
            </a:r>
          </a:p>
        </p:txBody>
      </p:sp>
      <p:sp>
        <p:nvSpPr>
          <p:cNvPr id="62" name="Text Box 41">
            <a:extLst>
              <a:ext uri="{FF2B5EF4-FFF2-40B4-BE49-F238E27FC236}">
                <a16:creationId xmlns:a16="http://schemas.microsoft.com/office/drawing/2014/main" xmlns="" id="{ACA1A7E8-8811-7A9E-733B-0050C307E2F0}"/>
              </a:ext>
            </a:extLst>
          </p:cNvPr>
          <p:cNvSpPr txBox="1"/>
          <p:nvPr/>
        </p:nvSpPr>
        <p:spPr>
          <a:xfrm>
            <a:off x="3242394" y="1746633"/>
            <a:ext cx="788998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 SIDIK DAN SP GAS SIDIK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151A4BF3-256C-33EB-34CE-CB4D5805BCD9}"/>
              </a:ext>
            </a:extLst>
          </p:cNvPr>
          <p:cNvCxnSpPr/>
          <p:nvPr/>
        </p:nvCxnSpPr>
        <p:spPr>
          <a:xfrm rot="16200000" flipV="1">
            <a:off x="4143654" y="388442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9">
            <a:extLst>
              <a:ext uri="{FF2B5EF4-FFF2-40B4-BE49-F238E27FC236}">
                <a16:creationId xmlns:a16="http://schemas.microsoft.com/office/drawing/2014/main" xmlns="" id="{00C0C6BE-E722-937D-00F2-9883A8A3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995" y="4220183"/>
            <a:ext cx="735330" cy="337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b="1">
                <a:latin typeface="Arial" panose="020B0604020202020204" pitchFamily="34" charset="0"/>
              </a:rPr>
              <a:t>SPDP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108698FD-E3FD-CA88-88F8-01C5EAE2F1F6}"/>
              </a:ext>
            </a:extLst>
          </p:cNvPr>
          <p:cNvSpPr/>
          <p:nvPr/>
        </p:nvSpPr>
        <p:spPr>
          <a:xfrm>
            <a:off x="4371460" y="345654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6" name="Text Box 42">
            <a:extLst>
              <a:ext uri="{FF2B5EF4-FFF2-40B4-BE49-F238E27FC236}">
                <a16:creationId xmlns:a16="http://schemas.microsoft.com/office/drawing/2014/main" xmlns="" id="{7A4E575C-9D82-A323-51B2-93A87B23FBD2}"/>
              </a:ext>
            </a:extLst>
          </p:cNvPr>
          <p:cNvSpPr txBox="1"/>
          <p:nvPr/>
        </p:nvSpPr>
        <p:spPr>
          <a:xfrm>
            <a:off x="4005094" y="4540691"/>
            <a:ext cx="735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SPDP DAN KIRIM KE JPU</a:t>
            </a:r>
          </a:p>
        </p:txBody>
      </p:sp>
      <p:sp>
        <p:nvSpPr>
          <p:cNvPr id="67" name="TextBox 33">
            <a:extLst>
              <a:ext uri="{FF2B5EF4-FFF2-40B4-BE49-F238E27FC236}">
                <a16:creationId xmlns:a16="http://schemas.microsoft.com/office/drawing/2014/main" xmlns="" id="{2A046244-9F19-1383-3518-14EBC787DBB2}"/>
              </a:ext>
            </a:extLst>
          </p:cNvPr>
          <p:cNvSpPr txBox="1"/>
          <p:nvPr/>
        </p:nvSpPr>
        <p:spPr>
          <a:xfrm>
            <a:off x="3845406" y="3403178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7 Hr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B9BDA80A-8BED-DEA8-AD69-2C7025C97D69}"/>
              </a:ext>
            </a:extLst>
          </p:cNvPr>
          <p:cNvCxnSpPr>
            <a:cxnSpLocks/>
          </p:cNvCxnSpPr>
          <p:nvPr/>
        </p:nvCxnSpPr>
        <p:spPr>
          <a:xfrm flipV="1">
            <a:off x="3844482" y="3401451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3">
            <a:extLst>
              <a:ext uri="{FF2B5EF4-FFF2-40B4-BE49-F238E27FC236}">
                <a16:creationId xmlns:a16="http://schemas.microsoft.com/office/drawing/2014/main" xmlns="" id="{2D93958D-4DD7-5EDF-F9B3-2626BB571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982" y="1878391"/>
            <a:ext cx="13142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200" b="1" dirty="0">
                <a:latin typeface="Arial" panose="020B0604020202020204" pitchFamily="34" charset="0"/>
              </a:rPr>
              <a:t>PEMERIKSAAN  KORBAN, SAKSI, TERLAPOR DLL</a:t>
            </a:r>
          </a:p>
        </p:txBody>
      </p:sp>
      <p:sp>
        <p:nvSpPr>
          <p:cNvPr id="71" name="Text Box 40">
            <a:extLst>
              <a:ext uri="{FF2B5EF4-FFF2-40B4-BE49-F238E27FC236}">
                <a16:creationId xmlns:a16="http://schemas.microsoft.com/office/drawing/2014/main" xmlns="" id="{A3AA5FC0-B9EB-1A0F-2492-21CFC637527E}"/>
              </a:ext>
            </a:extLst>
          </p:cNvPr>
          <p:cNvSpPr txBox="1"/>
          <p:nvPr/>
        </p:nvSpPr>
        <p:spPr>
          <a:xfrm>
            <a:off x="4149894" y="1354912"/>
            <a:ext cx="13315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BAP PELPAPOR/</a:t>
            </a:r>
          </a:p>
          <a:p>
            <a:r>
              <a:rPr lang="en-US" sz="1000" dirty="0">
                <a:highlight>
                  <a:srgbClr val="FFFF00"/>
                </a:highlight>
              </a:rPr>
              <a:t>KORBAN, SAKSI DAN TERLAPOR ANAK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B19B8002-E7CE-7B03-0B4E-05F08D8120FA}"/>
              </a:ext>
            </a:extLst>
          </p:cNvPr>
          <p:cNvSpPr/>
          <p:nvPr/>
        </p:nvSpPr>
        <p:spPr>
          <a:xfrm>
            <a:off x="4779054" y="342325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B699F6F1-57A3-A8E1-2918-2F4420106EF9}"/>
              </a:ext>
            </a:extLst>
          </p:cNvPr>
          <p:cNvCxnSpPr>
            <a:cxnSpLocks/>
          </p:cNvCxnSpPr>
          <p:nvPr/>
        </p:nvCxnSpPr>
        <p:spPr>
          <a:xfrm flipV="1">
            <a:off x="4847374" y="2902203"/>
            <a:ext cx="0" cy="57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19">
            <a:extLst>
              <a:ext uri="{FF2B5EF4-FFF2-40B4-BE49-F238E27FC236}">
                <a16:creationId xmlns:a16="http://schemas.microsoft.com/office/drawing/2014/main" xmlns="" id="{C0D575F5-6FFF-4233-AED2-5E3AEDB6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254" y="4199151"/>
            <a:ext cx="1035923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GP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STATUS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600" b="1" dirty="0">
                <a:latin typeface="Arial" panose="020B0604020202020204" pitchFamily="34" charset="0"/>
              </a:rPr>
              <a:t>Anak</a:t>
            </a:r>
            <a:endParaRPr lang="id-ID" altLang="id-ID" sz="1600" b="1" dirty="0">
              <a:latin typeface="Arial" panose="020B0604020202020204" pitchFamily="34" charset="0"/>
            </a:endParaRPr>
          </a:p>
        </p:txBody>
      </p:sp>
      <p:sp>
        <p:nvSpPr>
          <p:cNvPr id="75" name="Text Box 41">
            <a:extLst>
              <a:ext uri="{FF2B5EF4-FFF2-40B4-BE49-F238E27FC236}">
                <a16:creationId xmlns:a16="http://schemas.microsoft.com/office/drawing/2014/main" xmlns="" id="{472510BC-449A-491A-A335-E87DDCCAB490}"/>
              </a:ext>
            </a:extLst>
          </p:cNvPr>
          <p:cNvSpPr txBox="1"/>
          <p:nvPr/>
        </p:nvSpPr>
        <p:spPr>
          <a:xfrm>
            <a:off x="4821817" y="5017739"/>
            <a:ext cx="8908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GP DAN TAP SBG Anak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2C9842D9-C3D4-91F2-2B6E-67C5F3AE8E0A}"/>
              </a:ext>
            </a:extLst>
          </p:cNvPr>
          <p:cNvSpPr/>
          <p:nvPr/>
        </p:nvSpPr>
        <p:spPr>
          <a:xfrm>
            <a:off x="6014672" y="345852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93343C7B-41AE-27D7-3835-79E31FD7C11E}"/>
              </a:ext>
            </a:extLst>
          </p:cNvPr>
          <p:cNvCxnSpPr>
            <a:cxnSpLocks/>
          </p:cNvCxnSpPr>
          <p:nvPr/>
        </p:nvCxnSpPr>
        <p:spPr>
          <a:xfrm flipV="1">
            <a:off x="6082299" y="2880249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9">
            <a:extLst>
              <a:ext uri="{FF2B5EF4-FFF2-40B4-BE49-F238E27FC236}">
                <a16:creationId xmlns:a16="http://schemas.microsoft.com/office/drawing/2014/main" xmlns="" id="{032D65EA-BC2F-2F53-C0ED-02C96BD5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604" y="1516311"/>
            <a:ext cx="1058096" cy="13809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HON LITMAS &amp; PENDAMPINGAN Anak KE PK BAPAS </a:t>
            </a:r>
          </a:p>
        </p:txBody>
      </p:sp>
      <p:sp>
        <p:nvSpPr>
          <p:cNvPr id="81" name="Text Box 40">
            <a:extLst>
              <a:ext uri="{FF2B5EF4-FFF2-40B4-BE49-F238E27FC236}">
                <a16:creationId xmlns:a16="http://schemas.microsoft.com/office/drawing/2014/main" xmlns="" id="{33B522A8-46D5-626E-1A2A-9D8C1CA45D0D}"/>
              </a:ext>
            </a:extLst>
          </p:cNvPr>
          <p:cNvSpPr txBox="1"/>
          <p:nvPr/>
        </p:nvSpPr>
        <p:spPr>
          <a:xfrm>
            <a:off x="5526598" y="1286263"/>
            <a:ext cx="1058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SURAT KE BAPAS</a:t>
            </a:r>
          </a:p>
        </p:txBody>
      </p:sp>
      <p:sp>
        <p:nvSpPr>
          <p:cNvPr id="82" name="Text Box 45">
            <a:extLst>
              <a:ext uri="{FF2B5EF4-FFF2-40B4-BE49-F238E27FC236}">
                <a16:creationId xmlns:a16="http://schemas.microsoft.com/office/drawing/2014/main" xmlns="" id="{CB904C2A-6F41-7C54-EC8C-0622C9A8B6FD}"/>
              </a:ext>
            </a:extLst>
          </p:cNvPr>
          <p:cNvSpPr txBox="1"/>
          <p:nvPr/>
        </p:nvSpPr>
        <p:spPr>
          <a:xfrm>
            <a:off x="5916990" y="5120748"/>
            <a:ext cx="890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HASIL LITMAS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756EF059-64AA-C6DA-D388-BA98B30D8500}"/>
              </a:ext>
            </a:extLst>
          </p:cNvPr>
          <p:cNvSpPr/>
          <p:nvPr/>
        </p:nvSpPr>
        <p:spPr>
          <a:xfrm>
            <a:off x="6440694" y="346995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7715EBAF-3169-D02E-1FB8-C76AF56D9E25}"/>
              </a:ext>
            </a:extLst>
          </p:cNvPr>
          <p:cNvCxnSpPr/>
          <p:nvPr/>
        </p:nvCxnSpPr>
        <p:spPr>
          <a:xfrm flipV="1">
            <a:off x="6067988" y="3399140"/>
            <a:ext cx="536575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39">
            <a:extLst>
              <a:ext uri="{FF2B5EF4-FFF2-40B4-BE49-F238E27FC236}">
                <a16:creationId xmlns:a16="http://schemas.microsoft.com/office/drawing/2014/main" xmlns="" id="{7EF31011-8BA0-4C2E-C3D5-7E5A1F78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106" y="4196683"/>
            <a:ext cx="996976" cy="9449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200" b="1" dirty="0">
                <a:latin typeface="Arial" panose="020B0604020202020204" pitchFamily="34" charset="0"/>
                <a:sym typeface="+mn-ea"/>
              </a:rPr>
              <a:t>HSL LITMAS DITERIMA PENYIDIK</a:t>
            </a:r>
          </a:p>
        </p:txBody>
      </p:sp>
      <p:sp>
        <p:nvSpPr>
          <p:cNvPr id="86" name="TextBox 33">
            <a:extLst>
              <a:ext uri="{FF2B5EF4-FFF2-40B4-BE49-F238E27FC236}">
                <a16:creationId xmlns:a16="http://schemas.microsoft.com/office/drawing/2014/main" xmlns="" id="{F79D00DB-E7A1-FE6C-1B22-3FFB522603C7}"/>
              </a:ext>
            </a:extLst>
          </p:cNvPr>
          <p:cNvSpPr txBox="1"/>
          <p:nvPr/>
        </p:nvSpPr>
        <p:spPr>
          <a:xfrm>
            <a:off x="6082299" y="3417200"/>
            <a:ext cx="627742" cy="430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</a:t>
            </a: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S </a:t>
            </a: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HR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A5E49215-E3EA-2DCA-FEA4-E21E4D2C142E}"/>
              </a:ext>
            </a:extLst>
          </p:cNvPr>
          <p:cNvCxnSpPr/>
          <p:nvPr/>
        </p:nvCxnSpPr>
        <p:spPr>
          <a:xfrm flipV="1">
            <a:off x="8028608" y="3367915"/>
            <a:ext cx="468000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33">
            <a:extLst>
              <a:ext uri="{FF2B5EF4-FFF2-40B4-BE49-F238E27FC236}">
                <a16:creationId xmlns:a16="http://schemas.microsoft.com/office/drawing/2014/main" xmlns="" id="{3E429C29-05B6-2EC2-E358-21CE5371F04D}"/>
              </a:ext>
            </a:extLst>
          </p:cNvPr>
          <p:cNvSpPr txBox="1"/>
          <p:nvPr/>
        </p:nvSpPr>
        <p:spPr>
          <a:xfrm>
            <a:off x="7971417" y="3417200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91" name="TextBox 33">
            <a:extLst>
              <a:ext uri="{FF2B5EF4-FFF2-40B4-BE49-F238E27FC236}">
                <a16:creationId xmlns:a16="http://schemas.microsoft.com/office/drawing/2014/main" xmlns="" id="{9CBD4512-EDF0-D0C2-6B13-695E7E213F18}"/>
              </a:ext>
            </a:extLst>
          </p:cNvPr>
          <p:cNvSpPr txBox="1"/>
          <p:nvPr/>
        </p:nvSpPr>
        <p:spPr>
          <a:xfrm>
            <a:off x="8528155" y="2921106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92" name="TextBox 36">
            <a:extLst>
              <a:ext uri="{FF2B5EF4-FFF2-40B4-BE49-F238E27FC236}">
                <a16:creationId xmlns:a16="http://schemas.microsoft.com/office/drawing/2014/main" xmlns="" id="{9DE04F22-5503-E403-D4FA-C2FFF6B7F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8929" y="4180055"/>
            <a:ext cx="92210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id-ID" sz="1000" b="1" dirty="0">
                <a:latin typeface="Arial" panose="020B0604020202020204" pitchFamily="34" charset="0"/>
              </a:rPr>
              <a:t>TAP PN DIBERIKAN KPD PENYIDIK DAN PK BAPAS</a:t>
            </a:r>
            <a:endParaRPr lang="id-ID" altLang="id-ID" sz="1000" b="1" dirty="0">
              <a:latin typeface="Arial" panose="020B060402020202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A97BBBD6-9C8C-C10D-80E7-6EC8BEC67C68}"/>
              </a:ext>
            </a:extLst>
          </p:cNvPr>
          <p:cNvCxnSpPr/>
          <p:nvPr/>
        </p:nvCxnSpPr>
        <p:spPr>
          <a:xfrm flipV="1">
            <a:off x="9099420" y="3368318"/>
            <a:ext cx="504000" cy="381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33">
            <a:extLst>
              <a:ext uri="{FF2B5EF4-FFF2-40B4-BE49-F238E27FC236}">
                <a16:creationId xmlns:a16="http://schemas.microsoft.com/office/drawing/2014/main" xmlns="" id="{A96F46CF-D564-297C-C7B8-7AEDC62CA0B8}"/>
              </a:ext>
            </a:extLst>
          </p:cNvPr>
          <p:cNvSpPr txBox="1"/>
          <p:nvPr/>
        </p:nvSpPr>
        <p:spPr>
          <a:xfrm>
            <a:off x="9085984" y="3413889"/>
            <a:ext cx="639919" cy="430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Maks </a:t>
            </a:r>
            <a:endParaRPr lang="en-US" altLang="id-ID" sz="1100" b="1" noProof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3 </a:t>
            </a:r>
            <a:r>
              <a:rPr lang="id-ID" altLang="id-ID" sz="1100" b="1" noProof="1">
                <a:solidFill>
                  <a:srgbClr val="FF0000"/>
                </a:solidFill>
                <a:latin typeface="Arial" panose="020B0604020202020204" pitchFamily="34" charset="0"/>
              </a:rPr>
              <a:t>Hr</a:t>
            </a:r>
          </a:p>
        </p:txBody>
      </p:sp>
      <p:sp>
        <p:nvSpPr>
          <p:cNvPr id="95" name="Text Box 45">
            <a:extLst>
              <a:ext uri="{FF2B5EF4-FFF2-40B4-BE49-F238E27FC236}">
                <a16:creationId xmlns:a16="http://schemas.microsoft.com/office/drawing/2014/main" xmlns="" id="{D2AD8C30-BD52-8EDB-C724-02612C1C90D7}"/>
              </a:ext>
            </a:extLst>
          </p:cNvPr>
          <p:cNvSpPr txBox="1"/>
          <p:nvPr/>
        </p:nvSpPr>
        <p:spPr>
          <a:xfrm>
            <a:off x="8566741" y="2122598"/>
            <a:ext cx="986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PENETAPAN PN</a:t>
            </a:r>
          </a:p>
        </p:txBody>
      </p:sp>
      <p:sp>
        <p:nvSpPr>
          <p:cNvPr id="96" name="Text Box 45">
            <a:extLst>
              <a:ext uri="{FF2B5EF4-FFF2-40B4-BE49-F238E27FC236}">
                <a16:creationId xmlns:a16="http://schemas.microsoft.com/office/drawing/2014/main" xmlns="" id="{7EDFC8A6-8C7C-6581-173B-126525C26F3C}"/>
              </a:ext>
            </a:extLst>
          </p:cNvPr>
          <p:cNvSpPr txBox="1"/>
          <p:nvPr/>
        </p:nvSpPr>
        <p:spPr>
          <a:xfrm>
            <a:off x="9108929" y="5205658"/>
            <a:ext cx="98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PENETAPAN </a:t>
            </a:r>
          </a:p>
          <a:p>
            <a:r>
              <a:rPr lang="en-US" sz="1000" dirty="0">
                <a:highlight>
                  <a:srgbClr val="FFFF00"/>
                </a:highlight>
              </a:rPr>
              <a:t>PN DITERIMA PENYIDIK DAN PK BAPAS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xmlns="" id="{458786ED-9E0F-589C-80B5-1FAC3C72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318" y="4172032"/>
            <a:ext cx="905430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E6C36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000" b="1" dirty="0">
                <a:latin typeface="Arial" panose="020B0604020202020204" pitchFamily="34" charset="0"/>
                <a:sym typeface="+mn-ea"/>
              </a:rPr>
              <a:t>LAPORAN DR PK BAPAS TTG PELKS KESEPAKATAN DIVERSI</a:t>
            </a:r>
          </a:p>
        </p:txBody>
      </p:sp>
      <p:sp>
        <p:nvSpPr>
          <p:cNvPr id="102" name="Text Box 45">
            <a:extLst>
              <a:ext uri="{FF2B5EF4-FFF2-40B4-BE49-F238E27FC236}">
                <a16:creationId xmlns:a16="http://schemas.microsoft.com/office/drawing/2014/main" xmlns="" id="{95FEA464-782E-6001-C792-50B02C7BCA0C}"/>
              </a:ext>
            </a:extLst>
          </p:cNvPr>
          <p:cNvSpPr txBox="1"/>
          <p:nvPr/>
        </p:nvSpPr>
        <p:spPr>
          <a:xfrm>
            <a:off x="10005153" y="5339454"/>
            <a:ext cx="98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ighlight>
                  <a:srgbClr val="FFFF00"/>
                </a:highlight>
              </a:rPr>
              <a:t>LAPORAN DR [K BAPAS 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8DD2671A-5731-C0B2-A112-E63EE69422F3}"/>
              </a:ext>
            </a:extLst>
          </p:cNvPr>
          <p:cNvCxnSpPr/>
          <p:nvPr/>
        </p:nvCxnSpPr>
        <p:spPr>
          <a:xfrm flipV="1">
            <a:off x="10829272" y="2847977"/>
            <a:ext cx="9525" cy="587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xmlns="" id="{520CA432-D258-295F-C22A-7B16AA8E47C3}"/>
              </a:ext>
            </a:extLst>
          </p:cNvPr>
          <p:cNvSpPr/>
          <p:nvPr/>
        </p:nvSpPr>
        <p:spPr>
          <a:xfrm>
            <a:off x="10757199" y="3397730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xmlns="" id="{6C0828C0-BBFB-A207-4F36-0C09812BC958}"/>
              </a:ext>
            </a:extLst>
          </p:cNvPr>
          <p:cNvSpPr/>
          <p:nvPr/>
        </p:nvSpPr>
        <p:spPr>
          <a:xfrm>
            <a:off x="11345873" y="345611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xmlns="" id="{36F48542-77E2-F7CB-384B-9E8E0DE958B2}"/>
              </a:ext>
            </a:extLst>
          </p:cNvPr>
          <p:cNvCxnSpPr/>
          <p:nvPr/>
        </p:nvCxnSpPr>
        <p:spPr>
          <a:xfrm rot="16200000" flipV="1">
            <a:off x="11133279" y="3883953"/>
            <a:ext cx="576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43201" y="228600"/>
            <a:ext cx="7058025" cy="90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pelaksanaan</a:t>
            </a:r>
            <a:r>
              <a:rPr lang="id-ID" sz="2400" b="1" dirty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musyawarah</a:t>
            </a:r>
            <a:r>
              <a:rPr lang="en-US" sz="2400" b="1" dirty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diversi</a:t>
            </a:r>
            <a:endParaRPr lang="id-ID" sz="2400" b="1" dirty="0">
              <a:solidFill>
                <a:srgbClr val="80008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4275" name="Footer Placeholder 12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703491" y="6550724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ooter Placeholder 12"/>
          <p:cNvSpPr txBox="1">
            <a:spLocks noGrp="1" noChangeArrowheads="1"/>
          </p:cNvSpPr>
          <p:nvPr/>
        </p:nvSpPr>
        <p:spPr bwMode="auto">
          <a:xfrm>
            <a:off x="6781801" y="838201"/>
            <a:ext cx="2779395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(psl 10 ayat 2 UU SPPA)</a:t>
            </a:r>
            <a:endParaRPr lang="id-ID" altLang="zh-CN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55" y="1628800"/>
            <a:ext cx="6192688" cy="51125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</p:pic>
      <p:cxnSp>
        <p:nvCxnSpPr>
          <p:cNvPr id="12" name="Straight Connector 11"/>
          <p:cNvCxnSpPr/>
          <p:nvPr/>
        </p:nvCxnSpPr>
        <p:spPr>
          <a:xfrm flipH="1">
            <a:off x="7104113" y="1767299"/>
            <a:ext cx="2069830" cy="50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7" idx="3"/>
          </p:cNvCxnSpPr>
          <p:nvPr/>
        </p:nvCxnSpPr>
        <p:spPr>
          <a:xfrm flipH="1">
            <a:off x="2855640" y="3406125"/>
            <a:ext cx="966446" cy="24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927830" y="4797763"/>
            <a:ext cx="1296144" cy="1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8328248" y="3933056"/>
            <a:ext cx="8456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752184" y="4797763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4362" y="3107576"/>
            <a:ext cx="1201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Pelaku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1524000" y="451086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/Hakim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9192344" y="3061409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Korban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9192344" y="367638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9192344" y="447459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Pembimbing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Kemasyrktn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589181" y="2082725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Orangtua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22430" y="2380095"/>
            <a:ext cx="14733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9192344" y="2180989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Orangtua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Korban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9192344" y="1582633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7968209" y="2771097"/>
            <a:ext cx="1205735" cy="29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0" y="5661248"/>
            <a:ext cx="255577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korbam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1784" y="5661248"/>
            <a:ext cx="3024336" cy="11967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Apabila ortu pelaku tidak diketahui musy  diversi tetap dilanjutkan PK Baps sebagai ganti ortu/ wali anak  pelaku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48128" y="5661248"/>
            <a:ext cx="3419872" cy="11967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>Apabila ortu korban tidak diketahui musy  diversi tetap dilanjutkan Peksos sebagai ganti ortu / wali anak korban</a:t>
            </a:r>
          </a:p>
        </p:txBody>
      </p:sp>
      <p:sp>
        <p:nvSpPr>
          <p:cNvPr id="30" name="Oval 29"/>
          <p:cNvSpPr/>
          <p:nvPr/>
        </p:nvSpPr>
        <p:spPr>
          <a:xfrm>
            <a:off x="1775520" y="908720"/>
            <a:ext cx="1944216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MAKS 30 HARI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743201" y="228600"/>
            <a:ext cx="7058025" cy="90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d-ID" sz="2800" b="1" dirty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BENTUK KESEPAKATAN DIVERSI</a:t>
            </a:r>
          </a:p>
        </p:txBody>
      </p:sp>
      <p:sp>
        <p:nvSpPr>
          <p:cNvPr id="54275" name="Footer Placeholder 12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981200" y="6400801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54276" name="Slide Number Placeholder 1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 bwMode="auto">
          <a:xfrm>
            <a:off x="2057400" y="1295400"/>
            <a:ext cx="8229600" cy="513334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Kesepakatan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Diversi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Penyidik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rekomendasi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Pembimbing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Kemasyarakatan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Pengembalian kerugian dlm hal ada korban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Mengikuti rehabilitasi medis, dan atau rehabilitasi psikososial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enyerahan kembali kpd orang tua/wali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Mengikuti pendidikan atau pelatihan di lembaga pendidikan atau di LPKS paling lama 3 (tiga) bln,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Melakukan pelayanan masyarakat paling lama 3 (tiga) bulan.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d-I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ooter Placeholder 12"/>
          <p:cNvSpPr txBox="1">
            <a:spLocks noGrp="1" noChangeArrowheads="1"/>
          </p:cNvSpPr>
          <p:nvPr/>
        </p:nvSpPr>
        <p:spPr bwMode="auto">
          <a:xfrm>
            <a:off x="6781801" y="838201"/>
            <a:ext cx="2779395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(psl 10 ayat 2 UU SPPA)</a:t>
            </a:r>
            <a:endParaRPr lang="id-ID" altLang="zh-CN" sz="16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Footer Placeholder 12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23559" name="Slide Number Placeholder 1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797051" y="1224177"/>
            <a:ext cx="8610600" cy="525274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</p:spPr>
        <p:txBody>
          <a:bodyPr/>
          <a:lstStyle>
            <a:lvl1pPr marL="516255" indent="-51625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ID" sz="1800" b="1" dirty="0">
                <a:latin typeface="+mn-lt"/>
                <a:cs typeface="Aharoni" pitchFamily="2" charset="-79"/>
              </a:rPr>
              <a:t>Anak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adalah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generasi</a:t>
            </a:r>
            <a:r>
              <a:rPr lang="en-ID" sz="1800" b="1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penerus</a:t>
            </a:r>
            <a:r>
              <a:rPr lang="en-ID" sz="1800" b="1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keberlangsungan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sebuah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bangsa</a:t>
            </a:r>
            <a:r>
              <a:rPr lang="en-ID" sz="1800" dirty="0">
                <a:latin typeface="+mn-lt"/>
                <a:cs typeface="Aharoni" pitchFamily="2" charset="-79"/>
              </a:rPr>
              <a:t> dan negara. 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ID" sz="1800" b="1" dirty="0">
                <a:latin typeface="+mn-lt"/>
                <a:cs typeface="Aharoni" pitchFamily="2" charset="-79"/>
              </a:rPr>
              <a:t>Anak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perlu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mendapat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pelindungan</a:t>
            </a:r>
            <a:r>
              <a:rPr lang="en-ID" sz="1800" b="1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dari</a:t>
            </a:r>
            <a:r>
              <a:rPr lang="en-ID" sz="1800" b="1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dampak</a:t>
            </a:r>
            <a:r>
              <a:rPr lang="en-ID" sz="1800" b="1" dirty="0">
                <a:latin typeface="+mn-lt"/>
                <a:cs typeface="Aharoni" pitchFamily="2" charset="-79"/>
              </a:rPr>
              <a:t> </a:t>
            </a:r>
            <a:r>
              <a:rPr lang="en-ID" sz="1800" b="1" dirty="0" err="1">
                <a:latin typeface="+mn-lt"/>
                <a:cs typeface="Aharoni" pitchFamily="2" charset="-79"/>
              </a:rPr>
              <a:t>negatif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perkembangan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pembangunan</a:t>
            </a:r>
            <a:r>
              <a:rPr lang="en-ID" sz="1800" dirty="0">
                <a:latin typeface="+mn-lt"/>
                <a:cs typeface="Aharoni" pitchFamily="2" charset="-79"/>
              </a:rPr>
              <a:t>, </a:t>
            </a:r>
            <a:r>
              <a:rPr lang="en-ID" sz="1800" dirty="0" err="1">
                <a:latin typeface="+mn-lt"/>
                <a:cs typeface="Aharoni" pitchFamily="2" charset="-79"/>
              </a:rPr>
              <a:t>arus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globalisasi</a:t>
            </a:r>
            <a:r>
              <a:rPr lang="en-ID" sz="1800" dirty="0">
                <a:latin typeface="+mn-lt"/>
                <a:cs typeface="Aharoni" pitchFamily="2" charset="-79"/>
              </a:rPr>
              <a:t> di </a:t>
            </a:r>
            <a:r>
              <a:rPr lang="en-ID" sz="1800" dirty="0" err="1">
                <a:latin typeface="+mn-lt"/>
                <a:cs typeface="Aharoni" pitchFamily="2" charset="-79"/>
              </a:rPr>
              <a:t>bidang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komunikasi</a:t>
            </a:r>
            <a:r>
              <a:rPr lang="en-ID" sz="1800" dirty="0">
                <a:latin typeface="+mn-lt"/>
                <a:cs typeface="Aharoni" pitchFamily="2" charset="-79"/>
              </a:rPr>
              <a:t> dan </a:t>
            </a:r>
            <a:r>
              <a:rPr lang="en-ID" sz="1800" dirty="0" err="1">
                <a:latin typeface="+mn-lt"/>
                <a:cs typeface="Aharoni" pitchFamily="2" charset="-79"/>
              </a:rPr>
              <a:t>informasi</a:t>
            </a:r>
            <a:r>
              <a:rPr lang="en-ID" sz="1800" dirty="0">
                <a:latin typeface="+mn-lt"/>
                <a:cs typeface="Aharoni" pitchFamily="2" charset="-79"/>
              </a:rPr>
              <a:t>, </a:t>
            </a:r>
            <a:r>
              <a:rPr lang="en-ID" sz="1800" dirty="0" err="1">
                <a:latin typeface="+mn-lt"/>
                <a:cs typeface="Aharoni" pitchFamily="2" charset="-79"/>
              </a:rPr>
              <a:t>kemajuan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Ilpengtek</a:t>
            </a:r>
            <a:r>
              <a:rPr lang="en-ID" sz="1800" dirty="0">
                <a:latin typeface="+mn-lt"/>
                <a:cs typeface="Aharoni" pitchFamily="2" charset="-79"/>
              </a:rPr>
              <a:t>, </a:t>
            </a:r>
            <a:r>
              <a:rPr lang="en-ID" sz="1800" dirty="0" err="1">
                <a:latin typeface="+mn-lt"/>
                <a:cs typeface="Aharoni" pitchFamily="2" charset="-79"/>
              </a:rPr>
              <a:t>serta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perubahan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gaya</a:t>
            </a:r>
            <a:r>
              <a:rPr lang="en-ID" sz="1800" dirty="0">
                <a:latin typeface="+mn-lt"/>
                <a:cs typeface="Aharoni" pitchFamily="2" charset="-79"/>
              </a:rPr>
              <a:t> &amp; </a:t>
            </a:r>
            <a:r>
              <a:rPr lang="en-ID" sz="1800" dirty="0" err="1">
                <a:latin typeface="+mn-lt"/>
                <a:cs typeface="Aharoni" pitchFamily="2" charset="-79"/>
              </a:rPr>
              <a:t>cara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hidup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sebagian</a:t>
            </a:r>
            <a:r>
              <a:rPr lang="en-ID" sz="1800" dirty="0">
                <a:latin typeface="+mn-lt"/>
                <a:cs typeface="Aharoni" pitchFamily="2" charset="-79"/>
              </a:rPr>
              <a:t> orang </a:t>
            </a:r>
            <a:r>
              <a:rPr lang="en-ID" sz="1800" dirty="0" err="1">
                <a:latin typeface="+mn-lt"/>
                <a:cs typeface="Aharoni" pitchFamily="2" charset="-79"/>
              </a:rPr>
              <a:t>tua</a:t>
            </a:r>
            <a:r>
              <a:rPr lang="en-ID" sz="1800" dirty="0">
                <a:latin typeface="+mn-lt"/>
                <a:cs typeface="Aharoni" pitchFamily="2" charset="-79"/>
              </a:rPr>
              <a:t> yang </a:t>
            </a:r>
            <a:r>
              <a:rPr lang="en-ID" sz="1800" dirty="0" err="1">
                <a:latin typeface="+mn-lt"/>
                <a:cs typeface="Aharoni" pitchFamily="2" charset="-79"/>
              </a:rPr>
              <a:t>berdampak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mempengaruhi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terhadap</a:t>
            </a:r>
            <a:r>
              <a:rPr lang="en-ID" sz="1800" dirty="0">
                <a:latin typeface="+mn-lt"/>
                <a:cs typeface="Aharoni" pitchFamily="2" charset="-79"/>
              </a:rPr>
              <a:t> </a:t>
            </a:r>
            <a:r>
              <a:rPr lang="en-ID" sz="1800" dirty="0" err="1">
                <a:latin typeface="+mn-lt"/>
                <a:cs typeface="Aharoni" pitchFamily="2" charset="-79"/>
              </a:rPr>
              <a:t>nilai</a:t>
            </a:r>
            <a:r>
              <a:rPr lang="en-ID" sz="1800" dirty="0">
                <a:latin typeface="+mn-lt"/>
                <a:cs typeface="Aharoni" pitchFamily="2" charset="-79"/>
              </a:rPr>
              <a:t> dan </a:t>
            </a:r>
            <a:r>
              <a:rPr lang="en-ID" sz="1800" dirty="0" err="1">
                <a:latin typeface="+mn-lt"/>
                <a:cs typeface="Aharoni" pitchFamily="2" charset="-79"/>
              </a:rPr>
              <a:t>perilaku</a:t>
            </a:r>
            <a:r>
              <a:rPr lang="en-ID" sz="1800" dirty="0">
                <a:latin typeface="+mn-lt"/>
                <a:cs typeface="Aharoni" pitchFamily="2" charset="-79"/>
              </a:rPr>
              <a:t> Anak.</a:t>
            </a:r>
          </a:p>
          <a:p>
            <a:pPr eaLnBrk="1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95000"/>
              <a:buNone/>
              <a:defRPr/>
            </a:pPr>
            <a:r>
              <a:rPr lang="en-US" altLang="en-US" sz="1800" b="1" dirty="0">
                <a:latin typeface="+mn-lt"/>
                <a:cs typeface="Aharoni" pitchFamily="2" charset="-79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4495" y="386052"/>
            <a:ext cx="5593828" cy="5835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61950" indent="-36195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30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MS PGothic" panose="020B0600070205080204" pitchFamily="34" charset="-128"/>
              </a:rPr>
              <a:t>PENDAHULUAN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56" y="80359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547814" y="4340226"/>
            <a:ext cx="2117725" cy="1979613"/>
          </a:xfrm>
          <a:prstGeom prst="rect">
            <a:avLst/>
          </a:prstGeom>
          <a:solidFill>
            <a:srgbClr val="0F4C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100" b="1" dirty="0" err="1">
                <a:solidFill>
                  <a:prstClr val="white"/>
                </a:solidFill>
              </a:rPr>
              <a:t>Perlunya</a:t>
            </a:r>
            <a:r>
              <a:rPr lang="en-ID" sz="1100" b="1" dirty="0">
                <a:solidFill>
                  <a:prstClr val="white"/>
                </a:solidFill>
              </a:rPr>
              <a:t> </a:t>
            </a:r>
            <a:r>
              <a:rPr lang="en-ID" sz="1100" b="1" dirty="0" err="1">
                <a:solidFill>
                  <a:prstClr val="white"/>
                </a:solidFill>
              </a:rPr>
              <a:t>pelindungan</a:t>
            </a:r>
            <a:r>
              <a:rPr lang="en-ID" sz="1100" b="1" dirty="0">
                <a:solidFill>
                  <a:prstClr val="white"/>
                </a:solidFill>
              </a:rPr>
              <a:t> </a:t>
            </a:r>
            <a:r>
              <a:rPr lang="en-ID" sz="1100" b="1" dirty="0" err="1">
                <a:solidFill>
                  <a:prstClr val="white"/>
                </a:solidFill>
              </a:rPr>
              <a:t>khusus</a:t>
            </a:r>
            <a:r>
              <a:rPr lang="en-ID" sz="1100" b="1" dirty="0">
                <a:solidFill>
                  <a:prstClr val="white"/>
                </a:solidFill>
              </a:rPr>
              <a:t> </a:t>
            </a:r>
            <a:r>
              <a:rPr lang="en-ID" sz="1100" b="1" dirty="0" err="1">
                <a:solidFill>
                  <a:prstClr val="white"/>
                </a:solidFill>
              </a:rPr>
              <a:t>bagi</a:t>
            </a:r>
            <a:r>
              <a:rPr lang="en-ID" sz="1100" b="1" dirty="0">
                <a:solidFill>
                  <a:prstClr val="white"/>
                </a:solidFill>
              </a:rPr>
              <a:t> ABH </a:t>
            </a:r>
            <a:r>
              <a:rPr lang="en-ID" sz="1100" dirty="0" err="1">
                <a:solidFill>
                  <a:prstClr val="white"/>
                </a:solidFill>
              </a:rPr>
              <a:t>untuk</a:t>
            </a:r>
            <a:r>
              <a:rPr lang="en-ID" sz="1100" dirty="0">
                <a:solidFill>
                  <a:prstClr val="white"/>
                </a:solidFill>
              </a:rPr>
              <a:t> </a:t>
            </a:r>
            <a:r>
              <a:rPr lang="en-ID" sz="1100" dirty="0" err="1">
                <a:solidFill>
                  <a:prstClr val="white"/>
                </a:solidFill>
              </a:rPr>
              <a:t>menjaga</a:t>
            </a:r>
            <a:r>
              <a:rPr lang="en-ID" sz="1100" dirty="0">
                <a:solidFill>
                  <a:prstClr val="white"/>
                </a:solidFill>
              </a:rPr>
              <a:t> </a:t>
            </a:r>
            <a:r>
              <a:rPr lang="en-ID" sz="1100" dirty="0" err="1">
                <a:solidFill>
                  <a:prstClr val="white"/>
                </a:solidFill>
              </a:rPr>
              <a:t>harkat</a:t>
            </a:r>
            <a:r>
              <a:rPr lang="en-ID" sz="1100" dirty="0">
                <a:solidFill>
                  <a:prstClr val="white"/>
                </a:solidFill>
              </a:rPr>
              <a:t> dan </a:t>
            </a:r>
            <a:r>
              <a:rPr lang="en-ID" sz="1100" dirty="0" err="1">
                <a:solidFill>
                  <a:prstClr val="white"/>
                </a:solidFill>
              </a:rPr>
              <a:t>martabatnya</a:t>
            </a:r>
            <a:r>
              <a:rPr lang="en-ID" sz="1100" dirty="0">
                <a:solidFill>
                  <a:prstClr val="white"/>
                </a:solidFill>
              </a:rPr>
              <a:t> </a:t>
            </a:r>
            <a:r>
              <a:rPr lang="en-ID" sz="1100" dirty="0" err="1">
                <a:solidFill>
                  <a:prstClr val="white"/>
                </a:solidFill>
              </a:rPr>
              <a:t>dalam</a:t>
            </a:r>
            <a:r>
              <a:rPr lang="en-ID" sz="1100" dirty="0">
                <a:solidFill>
                  <a:prstClr val="white"/>
                </a:solidFill>
              </a:rPr>
              <a:t> </a:t>
            </a:r>
            <a:r>
              <a:rPr lang="en-ID" sz="1100" dirty="0" err="1">
                <a:solidFill>
                  <a:prstClr val="white"/>
                </a:solidFill>
              </a:rPr>
              <a:t>sistem</a:t>
            </a:r>
            <a:r>
              <a:rPr lang="en-ID" sz="1100" dirty="0">
                <a:solidFill>
                  <a:prstClr val="white"/>
                </a:solidFill>
              </a:rPr>
              <a:t> </a:t>
            </a:r>
            <a:r>
              <a:rPr lang="en-ID" sz="1100" dirty="0" err="1">
                <a:solidFill>
                  <a:prstClr val="white"/>
                </a:solidFill>
              </a:rPr>
              <a:t>peradilan</a:t>
            </a:r>
            <a:r>
              <a:rPr lang="en-ID" sz="11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9201" y="4278313"/>
            <a:ext cx="2220913" cy="2027238"/>
          </a:xfrm>
          <a:prstGeom prst="rect">
            <a:avLst/>
          </a:prstGeom>
          <a:solidFill>
            <a:srgbClr val="0F4C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14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8064" y="4313238"/>
            <a:ext cx="2220913" cy="2027238"/>
          </a:xfrm>
          <a:prstGeom prst="rect">
            <a:avLst/>
          </a:prstGeom>
          <a:solidFill>
            <a:srgbClr val="0F4C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1400" dirty="0">
              <a:solidFill>
                <a:prstClr val="white"/>
              </a:solidFill>
              <a:latin typeface="Bahnschrift Light" panose="020B050204020402020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91526" y="4340225"/>
            <a:ext cx="2220913" cy="2027238"/>
          </a:xfrm>
          <a:prstGeom prst="rect">
            <a:avLst/>
          </a:prstGeom>
          <a:solidFill>
            <a:srgbClr val="0F4C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1400" dirty="0">
              <a:solidFill>
                <a:prstClr val="white"/>
              </a:solidFill>
              <a:latin typeface="Bahnschrift Light" panose="020B0502040204020203"/>
            </a:endParaRPr>
          </a:p>
        </p:txBody>
      </p:sp>
      <p:sp>
        <p:nvSpPr>
          <p:cNvPr id="24588" name="Rectangle 16"/>
          <p:cNvSpPr/>
          <p:nvPr/>
        </p:nvSpPr>
        <p:spPr>
          <a:xfrm>
            <a:off x="3611563" y="4784726"/>
            <a:ext cx="2490788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x-none" sz="1000" b="1" noProof="1">
                <a:solidFill>
                  <a:srgbClr val="FFFFFF"/>
                </a:solidFill>
              </a:rPr>
              <a:t>UU SPPA mengatur scr tegas mengenai Keadilan Restoratif &amp; Diversi</a:t>
            </a:r>
            <a:r>
              <a:rPr lang="en-ID" altLang="x-none" sz="1000" noProof="1">
                <a:solidFill>
                  <a:srgbClr val="FFFFFF"/>
                </a:solidFill>
              </a:rPr>
              <a:t> untuk menghindari dan menjauhkan Anak dari proses peradilan guna menghindari stigmatisasi terhadap ABH &amp; diharapkan Anak dapat kembali ke dalam lingkungan sosial secara wajar. </a:t>
            </a:r>
          </a:p>
        </p:txBody>
      </p:sp>
      <p:sp>
        <p:nvSpPr>
          <p:cNvPr id="24589" name="Rectangle 17"/>
          <p:cNvSpPr/>
          <p:nvPr/>
        </p:nvSpPr>
        <p:spPr>
          <a:xfrm>
            <a:off x="6019801" y="4826001"/>
            <a:ext cx="22320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x-none" sz="1000" b="1" noProof="1">
                <a:solidFill>
                  <a:srgbClr val="FFFFFF"/>
                </a:solidFill>
              </a:rPr>
              <a:t>Sangat diperlukan peran serta semua pihak </a:t>
            </a:r>
            <a:r>
              <a:rPr lang="en-ID" altLang="x-none" sz="1000" noProof="1">
                <a:solidFill>
                  <a:srgbClr val="FFFFFF"/>
                </a:solidFill>
              </a:rPr>
              <a:t>dalam proses Keadilan Restoratif dgn melibatkan korban, Anak, &amp; masyarakat dalam mencari solusi untuk memperbaiki, rekonsiliasi, dan menenteramkan hati yang tidak berdasarkan pembalasan.</a:t>
            </a:r>
          </a:p>
        </p:txBody>
      </p:sp>
      <p:sp>
        <p:nvSpPr>
          <p:cNvPr id="24590" name="Rectangle 18"/>
          <p:cNvSpPr/>
          <p:nvPr/>
        </p:nvSpPr>
        <p:spPr>
          <a:xfrm>
            <a:off x="8397876" y="4948238"/>
            <a:ext cx="225266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ID" altLang="x-none" sz="1000" b="1" noProof="1">
                <a:solidFill>
                  <a:srgbClr val="FFFFFF"/>
                </a:solidFill>
              </a:rPr>
              <a:t>Polri selaku penyidik yg menjadi bagian dari Aparat Penegak Hukum, berperan menjamin pelindungan secara khusus </a:t>
            </a:r>
            <a:r>
              <a:rPr lang="en-ID" altLang="x-none" sz="1000" noProof="1">
                <a:solidFill>
                  <a:srgbClr val="FFFFFF"/>
                </a:solidFill>
              </a:rPr>
              <a:t>terhadap ABH untuk memenuhi kepentingan terbaik bagi ABH sebagai generasi penerus bangsa.</a:t>
            </a:r>
          </a:p>
        </p:txBody>
      </p:sp>
      <p:pic>
        <p:nvPicPr>
          <p:cNvPr id="23567" name="Graphic 13" descr="Targ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450" y="4508501"/>
            <a:ext cx="654050" cy="65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Graphic 29" descr="Poli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63" y="4400551"/>
            <a:ext cx="493712" cy="49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9" name="Graphic 31" descr="Meet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513" y="4313238"/>
            <a:ext cx="525462" cy="52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0" name="Graphic 33" descr="Family with two childr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425" y="4313239"/>
            <a:ext cx="533400" cy="534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921669" y="3021012"/>
            <a:ext cx="8332788" cy="920750"/>
          </a:xfrm>
          <a:prstGeom prst="rect">
            <a:avLst/>
          </a:prstGeom>
          <a:solidFill>
            <a:srgbClr val="0F4C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5200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1400" b="1" dirty="0">
                <a:solidFill>
                  <a:prstClr val="white"/>
                </a:solidFill>
              </a:rPr>
              <a:t>Penyimpangan </a:t>
            </a:r>
            <a:r>
              <a:rPr lang="en-ID" sz="1400" b="1" dirty="0" err="1">
                <a:solidFill>
                  <a:prstClr val="white"/>
                </a:solidFill>
              </a:rPr>
              <a:t>tingkah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laku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atau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perbuatan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melanggar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hukum</a:t>
            </a:r>
            <a:r>
              <a:rPr lang="en-ID" sz="1400" dirty="0">
                <a:solidFill>
                  <a:prstClr val="white"/>
                </a:solidFill>
              </a:rPr>
              <a:t> yang </a:t>
            </a:r>
            <a:r>
              <a:rPr lang="en-ID" sz="1400" dirty="0" err="1">
                <a:solidFill>
                  <a:prstClr val="white"/>
                </a:solidFill>
              </a:rPr>
              <a:t>dilakukan</a:t>
            </a:r>
            <a:r>
              <a:rPr lang="en-ID" sz="1400" dirty="0">
                <a:solidFill>
                  <a:prstClr val="white"/>
                </a:solidFill>
              </a:rPr>
              <a:t> oleh </a:t>
            </a:r>
            <a:r>
              <a:rPr lang="en-ID" sz="1400" dirty="0" err="1">
                <a:solidFill>
                  <a:prstClr val="white"/>
                </a:solidFill>
              </a:rPr>
              <a:t>Anak</a:t>
            </a:r>
            <a:r>
              <a:rPr lang="en-ID" sz="1400" dirty="0">
                <a:solidFill>
                  <a:prstClr val="white"/>
                </a:solidFill>
              </a:rPr>
              <a:t>, </a:t>
            </a:r>
            <a:r>
              <a:rPr lang="en-ID" sz="1400" dirty="0" err="1">
                <a:solidFill>
                  <a:prstClr val="white"/>
                </a:solidFill>
              </a:rPr>
              <a:t>antara</a:t>
            </a:r>
            <a:r>
              <a:rPr lang="en-ID" sz="1400" dirty="0">
                <a:solidFill>
                  <a:prstClr val="white"/>
                </a:solidFill>
              </a:rPr>
              <a:t> lain, </a:t>
            </a:r>
            <a:r>
              <a:rPr lang="en-ID" sz="1400" dirty="0" err="1">
                <a:solidFill>
                  <a:prstClr val="white"/>
                </a:solidFill>
              </a:rPr>
              <a:t>disebabkan</a:t>
            </a:r>
            <a:r>
              <a:rPr lang="en-ID" sz="1400" dirty="0">
                <a:solidFill>
                  <a:prstClr val="white"/>
                </a:solidFill>
              </a:rPr>
              <a:t> oleh </a:t>
            </a:r>
            <a:r>
              <a:rPr lang="en-ID" sz="1400" b="1" dirty="0" err="1">
                <a:solidFill>
                  <a:prstClr val="white"/>
                </a:solidFill>
              </a:rPr>
              <a:t>faktor</a:t>
            </a:r>
            <a:r>
              <a:rPr lang="en-ID" sz="1400" b="1" dirty="0">
                <a:solidFill>
                  <a:prstClr val="white"/>
                </a:solidFill>
              </a:rPr>
              <a:t> di </a:t>
            </a:r>
            <a:r>
              <a:rPr lang="en-ID" sz="1400" b="1" dirty="0" err="1">
                <a:solidFill>
                  <a:prstClr val="white"/>
                </a:solidFill>
              </a:rPr>
              <a:t>luar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diri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Anak</a:t>
            </a:r>
            <a:r>
              <a:rPr lang="en-ID" sz="1400" b="1" dirty="0">
                <a:solidFill>
                  <a:prstClr val="white"/>
                </a:solidFill>
              </a:rPr>
              <a:t> </a:t>
            </a:r>
            <a:r>
              <a:rPr lang="en-ID" sz="1400" b="1" dirty="0" err="1">
                <a:solidFill>
                  <a:prstClr val="white"/>
                </a:solidFill>
              </a:rPr>
              <a:t>tersebut</a:t>
            </a:r>
            <a:r>
              <a:rPr lang="en-ID" sz="1400" dirty="0">
                <a:solidFill>
                  <a:prstClr val="white"/>
                </a:solidFill>
              </a:rPr>
              <a:t>. </a:t>
            </a:r>
            <a:endParaRPr lang="en-ID" sz="1400" dirty="0">
              <a:solidFill>
                <a:prstClr val="white"/>
              </a:solidFill>
              <a:latin typeface="Bahnschrift Light" panose="020B0502040204020203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/>
          <p:nvPr/>
        </p:nvSpPr>
        <p:spPr bwMode="auto">
          <a:xfrm>
            <a:off x="1773239" y="1144444"/>
            <a:ext cx="8645525" cy="2589348"/>
          </a:xfrm>
          <a:prstGeom prst="rect">
            <a:avLst/>
          </a:prstGeom>
          <a:noFill/>
          <a:ln w="9525">
            <a:solidFill>
              <a:srgbClr val="A961B9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chemeClr val="dk1"/>
                </a:solidFill>
                <a:latin typeface="+mn-lt"/>
              </a:rPr>
              <a:t>Tidak semua tindakan diversi harus ada persetujuan korban, dlm pasal 9 ayat (2) mengatur penyelesaian dengan cara  diversi yang tidak memerlukan persetujuan korban, yaitu apabila: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i="1" dirty="0">
                <a:solidFill>
                  <a:schemeClr val="dk1"/>
                </a:solidFill>
                <a:latin typeface="+mn-lt"/>
              </a:rPr>
              <a:t>tindak pidana yang berupa pelanggaran;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i="1" dirty="0">
                <a:solidFill>
                  <a:schemeClr val="dk1"/>
                </a:solidFill>
                <a:latin typeface="+mn-lt"/>
              </a:rPr>
              <a:t>tindak pidana ringan;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i="1" dirty="0">
                <a:solidFill>
                  <a:schemeClr val="dk1"/>
                </a:solidFill>
                <a:latin typeface="+mn-lt"/>
              </a:rPr>
              <a:t>tindak pidana tanpa korban; atau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d-ID" sz="2000" i="1" dirty="0">
                <a:solidFill>
                  <a:schemeClr val="dk1"/>
                </a:solidFill>
                <a:latin typeface="+mn-lt"/>
              </a:rPr>
              <a:t>nilai kerugian korban tidak lebih dari nilai upah minimum provinsi setempat.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d-ID" sz="2000" i="1" dirty="0">
              <a:solidFill>
                <a:schemeClr val="dk1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sz="2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51203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1" y="12700"/>
            <a:ext cx="105886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Footer Placeholder 9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2133704" y="6421438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DIT TIPIDUM BARESKRIM POLRI</a:t>
            </a:r>
          </a:p>
        </p:txBody>
      </p:sp>
      <p:sp>
        <p:nvSpPr>
          <p:cNvPr id="51206" name="Slide Number Placeholder 10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264" y="190338"/>
            <a:ext cx="7018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i="1" dirty="0">
                <a:solidFill>
                  <a:srgbClr val="FF0000"/>
                </a:solidFill>
                <a:latin typeface="+mn-lt"/>
              </a:rPr>
              <a:t>Apakah semua diversi harus ada persetujuan korban ?</a:t>
            </a:r>
            <a:r>
              <a:rPr lang="en-US" sz="2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400" b="1" i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1400" b="1" i="1" dirty="0" err="1">
                <a:solidFill>
                  <a:srgbClr val="FF0000"/>
                </a:solidFill>
                <a:latin typeface="+mn-lt"/>
              </a:rPr>
              <a:t>Pasal</a:t>
            </a:r>
            <a:r>
              <a:rPr lang="en-US" sz="1400" b="1" i="1" dirty="0">
                <a:solidFill>
                  <a:srgbClr val="FF0000"/>
                </a:solidFill>
                <a:latin typeface="+mn-lt"/>
              </a:rPr>
              <a:t> 10 UU SPPA)</a:t>
            </a:r>
            <a:endParaRPr lang="id-ID" sz="1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Content Placeholder 2"/>
          <p:cNvSpPr txBox="1"/>
          <p:nvPr/>
        </p:nvSpPr>
        <p:spPr bwMode="auto">
          <a:xfrm>
            <a:off x="1803425" y="4267178"/>
            <a:ext cx="8645525" cy="2090280"/>
          </a:xfrm>
          <a:prstGeom prst="rect">
            <a:avLst/>
          </a:prstGeom>
          <a:noFill/>
          <a:ln w="9525">
            <a:solidFill>
              <a:srgbClr val="A961B9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dk1"/>
                </a:solidFill>
                <a:latin typeface="+mn-lt"/>
              </a:rPr>
              <a:t>Diversi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hanya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dihadiri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oleh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Penyidik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pelaku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/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keluarganya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, PK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Bapas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dan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dpt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melibatkan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Tomas/Toga,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dengan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Kesepakatan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+mn-lt"/>
              </a:rPr>
              <a:t>brp</a:t>
            </a:r>
            <a:r>
              <a:rPr lang="en-US" sz="2000" dirty="0">
                <a:solidFill>
                  <a:schemeClr val="dk1"/>
                </a:solidFill>
                <a:latin typeface="+mn-lt"/>
              </a:rPr>
              <a:t> 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Pengembalian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Kerugian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jika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ada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korban;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Rehabilitasi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medis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dan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psikososial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Diikutsertakan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dlm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Dik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atau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Pelatihan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paling lama 3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bln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;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Yanmas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 paling lama 3 </a:t>
            </a:r>
            <a:r>
              <a:rPr lang="en-US" sz="2000" i="1" dirty="0" err="1">
                <a:solidFill>
                  <a:schemeClr val="dk1"/>
                </a:solidFill>
                <a:latin typeface="+mn-lt"/>
              </a:rPr>
              <a:t>bln</a:t>
            </a:r>
            <a:r>
              <a:rPr lang="en-US" sz="2000" i="1" dirty="0">
                <a:solidFill>
                  <a:schemeClr val="dk1"/>
                </a:solidFill>
                <a:latin typeface="+mn-lt"/>
              </a:rPr>
              <a:t>.</a:t>
            </a:r>
            <a:endParaRPr lang="id-ID" sz="2000" i="1" dirty="0">
              <a:solidFill>
                <a:schemeClr val="dk1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sz="2000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37180" y="304800"/>
            <a:ext cx="6517640" cy="751840"/>
          </a:xfrm>
          <a:ln w="28575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110" b="1" dirty="0">
                <a:solidFill>
                  <a:srgbClr val="80008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HAL YG PERLU DIPERHATIKAN</a:t>
            </a:r>
            <a:r>
              <a:rPr lang="id-ID" sz="3110" b="1" dirty="0">
                <a:solidFill>
                  <a:srgbClr val="80008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/>
            </a:r>
            <a:br>
              <a:rPr lang="id-ID" sz="3110" b="1" dirty="0">
                <a:solidFill>
                  <a:srgbClr val="80008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sz="3110" b="1" dirty="0">
                <a:solidFill>
                  <a:srgbClr val="80008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 DLM PEMERIKSAAN ABH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Footer Placeholder 13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2057400" y="6400801"/>
            <a:ext cx="5003800" cy="365125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DIT TIPIDUM BARESKRIM POLRI</a:t>
            </a:r>
          </a:p>
        </p:txBody>
      </p:sp>
      <p:sp>
        <p:nvSpPr>
          <p:cNvPr id="58372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chemeClr val="tx2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en-US" sz="1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8373" name="Rectangle 32"/>
          <p:cNvSpPr/>
          <p:nvPr/>
        </p:nvSpPr>
        <p:spPr>
          <a:xfrm>
            <a:off x="1828800" y="1295242"/>
            <a:ext cx="8458200" cy="4984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HAK  PEROLEH BANTUAN HUKUM ATAU BANTUAN LAINNYA;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HAK DAPATKAN PENDAMPING KHUSUS UNT ANAK YG DIANGGAP NYAMAN BAGINYA;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7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HAK DIDAMPINGI PETUGAS BAPAS (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anak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sbg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pelaku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7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HAK UNTUK DIDAMPINGI OLEH ORANG TUA/WALI (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seluruh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abh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); 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7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PENYIDIK, WAJIB BERIKAN PERLINDUNGAN KHUSUS BAGI ANAK YG DIRIKSA KRN TP YG DILAKUKANNYA DLM SITUASI DARURAT (PENGUNGSIAN, KERUSUHAN, BENCANA ALAM, DAN KONFLIK BERSENJATA), MELALUI PENJATUHAN SANKSI TANPA PEMBERATAN;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7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Hak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utk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mendptkan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penerjemah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BG ANAK YG TIDAK BISA BHS INDONESIA/BERKEBUTUHAN KHUSUS (TUNA RUNGU, TUNA WICARA, TUNA NETRA DLL);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PENYIDIK WAJIB TUANGKAN DLM BA SESUAI DGN BAHASA YG DIUCAPKAN ANAK;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5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UNT PEROLEH KET DPT GUNAKAN BERBAGAI METODE ATAU ALAT PERAGA; 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7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DLM TIAP TINGKAT RIKSA, ANAK WAJIB DIBERIKAN BANTUAN HUKUM DAN DIDAMPINGI O/ PK ATAU PENDAMPING LAIN SESUAI DGN KETENTUAN</a:t>
            </a: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None/>
              <a:tabLst>
                <a:tab pos="263525" algn="l"/>
              </a:tabLst>
            </a:pPr>
            <a:endParaRPr lang="en-US" altLang="en-US" sz="1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7505" indent="-357505"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Char char="•"/>
              <a:tabLst>
                <a:tab pos="263525" algn="l"/>
              </a:tabLst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ANAK YG LAKUKAN  TP BERSAMA ORG DEWASA ATAU ANG TNI DIAJUKAN KE PENGADILAN ANAK, SDGKAN ORG DEWASA DAN/ATAU ANGG TNI DIAJUKAN KE PENGADILAN YG BERWENANG.</a:t>
            </a:r>
            <a:endParaRPr lang="en-US" altLang="en-US" sz="1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8374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1981200" y="1147502"/>
            <a:ext cx="8458200" cy="5200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120650" indent="-1206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ANAK YG DIDUGA LAKUKAN T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HRS DIPERLAKUKAN DGN ASAS PRADUGA TAK BERSALAH;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0650" indent="-12065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169670" algn="l"/>
              </a:tabLst>
              <a:defRPr/>
            </a:pP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0650" indent="-1206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ABH 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DIPERLAKUKAN D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GN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HUMANIS DAN TDK DIPERLAKUKAN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SBG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ORG DEWASA;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0650" indent="-12065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1169670" algn="l"/>
              </a:tabLst>
              <a:defRPr/>
            </a:pP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0650" indent="-1206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 LAKUKAN KAP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THD 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ANAK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HINDARI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 DI SEKOLAH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TEMPAT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BELAJAR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LAINNYA, </a:t>
            </a:r>
            <a:endParaRPr 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822700" lvl="8" indent="-1651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LM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HAL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 DI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LUAR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SEKOLAH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 DI LUAR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SEGERA BERITAHU OR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/WALI/JEJARING UNT KEPENTINGAN PENDAMPINGAN;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22700" lvl="8" indent="-165100" algn="just" fontAlgn="auto">
              <a:spcBef>
                <a:spcPts val="0"/>
              </a:spcBef>
              <a:spcAft>
                <a:spcPts val="0"/>
              </a:spcAft>
              <a:tabLst>
                <a:tab pos="1169670" algn="l"/>
              </a:tabLst>
              <a:defRPr/>
            </a:pP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822700" lvl="8" indent="-16510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 KAP DILAKUKAN K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RN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ANAK TERTANGKAP TANGAN, 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 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BERITAHU ORTU ATAU WALINYA (1X24 JAM)</a:t>
            </a: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22700" lvl="8" indent="-165100" algn="just" fontAlgn="auto">
              <a:spcBef>
                <a:spcPts val="0"/>
              </a:spcBef>
              <a:spcAft>
                <a:spcPts val="0"/>
              </a:spcAft>
              <a:tabLst>
                <a:tab pos="1169670" algn="l"/>
              </a:tabLst>
              <a:defRPr/>
            </a:pPr>
            <a:endParaRPr lang="en-US" sz="11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778250" lvl="8" indent="-12065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1169670" algn="l"/>
              </a:tabLst>
              <a:defRPr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ANAK YG TDK MEMILIKI ORTU/WALI, PENYIDIK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WAJIB HUBUNGI/BERITAHU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KETUA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RT/RW DIMANA T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ABH BERDOMISILI/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LEMBAGA TERKAIT/KEMENSOS;</a:t>
            </a:r>
            <a:endParaRPr lang="id-ID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19" name="Picture 35" descr="http://t3.gstatic.com/images?q=tbn:ANd9GcTz0q_alaXQU1t7ARz18PuKW_sJG3LocpLaeFqXanOZL78If41ra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3429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71800" y="273051"/>
            <a:ext cx="6517640" cy="753745"/>
          </a:xfrm>
          <a:ln w="28575"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665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HAL YG PERLU DIPERHATIKAN </a:t>
            </a:r>
            <a:r>
              <a:rPr lang="id-ID" sz="2665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/>
            </a:r>
            <a:br>
              <a:rPr lang="id-ID" sz="2665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en-US" sz="2665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DLM PENANGKAPAN</a:t>
            </a:r>
          </a:p>
        </p:txBody>
      </p:sp>
      <p:sp>
        <p:nvSpPr>
          <p:cNvPr id="60421" name="Footer Placeholder 12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0422" name="Slide Number Placeholder 1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0423" name="Rectangle 36"/>
          <p:cNvSpPr/>
          <p:nvPr/>
        </p:nvSpPr>
        <p:spPr>
          <a:xfrm>
            <a:off x="2244726" y="27253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endParaRPr lang="id-ID" altLang="en-US" sz="1800" noProof="1">
              <a:latin typeface="Arial" panose="020B0604020202020204" pitchFamily="34" charset="0"/>
            </a:endParaRPr>
          </a:p>
        </p:txBody>
      </p:sp>
      <p:pic>
        <p:nvPicPr>
          <p:cNvPr id="60424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962910" y="304800"/>
            <a:ext cx="6517640" cy="6781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PENAHANAN ANAK</a:t>
            </a:r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" name="Content Placeholder 3"/>
          <p:cNvGraphicFramePr/>
          <p:nvPr/>
        </p:nvGraphicFramePr>
        <p:xfrm>
          <a:off x="1981200" y="1600200"/>
          <a:ext cx="8186766" cy="482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3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3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Lembaga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/>
                        <a:t>Jumlah hari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POLISI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baseline="0" dirty="0"/>
                        <a:t>   7 + 8</a:t>
                      </a:r>
                      <a:endParaRPr lang="id-ID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JPU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/>
                        <a:t>   5 + 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HAKIM PN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/>
                        <a:t>  10 +</a:t>
                      </a:r>
                      <a:r>
                        <a:rPr lang="id-ID" sz="3200" baseline="0" dirty="0"/>
                        <a:t> 15</a:t>
                      </a:r>
                      <a:endParaRPr lang="id-ID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HAKIM BANDING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/>
                        <a:t>  10 +</a:t>
                      </a:r>
                      <a:r>
                        <a:rPr lang="id-ID" sz="3200" baseline="0" dirty="0"/>
                        <a:t> 15</a:t>
                      </a:r>
                      <a:endParaRPr lang="id-ID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4866">
                <a:tc>
                  <a:txBody>
                    <a:bodyPr/>
                    <a:lstStyle/>
                    <a:p>
                      <a:r>
                        <a:rPr lang="id-ID" sz="3200" dirty="0"/>
                        <a:t>HAKIM KASASI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/>
                        <a:t> </a:t>
                      </a:r>
                      <a:r>
                        <a:rPr lang="id-ID" sz="3200" baseline="0" dirty="0"/>
                        <a:t> 15 + 20</a:t>
                      </a:r>
                      <a:endParaRPr lang="id-ID" sz="3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/>
          <p:nvPr/>
        </p:nvGrpSpPr>
        <p:grpSpPr bwMode="auto">
          <a:xfrm>
            <a:off x="1859446" y="1284637"/>
            <a:ext cx="8637509" cy="5274044"/>
            <a:chOff x="-75" y="2916"/>
            <a:chExt cx="11630" cy="8304"/>
          </a:xfrm>
          <a:solidFill>
            <a:srgbClr val="7030A0"/>
          </a:solidFill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-33" y="3306"/>
              <a:ext cx="3607" cy="245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ANAK YG P</a:t>
              </a:r>
              <a:r>
                <a:rPr lang="id-ID" sz="1200" b="1" dirty="0">
                  <a:cs typeface="Arial" panose="020B0604020202020204" pitchFamily="34" charset="0"/>
                </a:rPr>
                <a:t>ENUHI KRITERIA UNT DPT DITAHAN</a:t>
              </a:r>
              <a:r>
                <a:rPr lang="en-ID" sz="1200" b="1" dirty="0">
                  <a:cs typeface="Arial" panose="020B0604020202020204" pitchFamily="34" charset="0"/>
                </a:rPr>
                <a:t> (psl.32)</a:t>
              </a:r>
              <a:endParaRPr lang="id-ID" sz="1200" b="1" dirty="0">
                <a:cs typeface="Arial" panose="020B0604020202020204" pitchFamily="34" charset="0"/>
              </a:endParaRPr>
            </a:p>
            <a:p>
              <a:pPr marL="228600" indent="-228600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A	ANCAMAN PIDANA 7N THN.</a:t>
              </a:r>
            </a:p>
            <a:p>
              <a:pPr marL="243205" indent="-243205" algn="just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lphaUcPeriod"/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SDH BERUMUR 14 THN .</a:t>
              </a:r>
            </a:p>
            <a:p>
              <a:pPr marL="243205" indent="-243205" algn="just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AutoNum type="alphaUcPeriod"/>
                <a:defRPr/>
              </a:pPr>
              <a:r>
                <a:rPr lang="id-ID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TDK BOLEH DITAHAN APABILA ADA JAMINAN DARI ORTU /WALI/LEMBAGA ANAK </a:t>
              </a:r>
              <a:endParaRPr lang="en-US" sz="12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4209" y="3170"/>
              <a:ext cx="2802" cy="2900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UNTUK LINDUNGI ANAK DPT DITEMPATKAN DI LPSK  (LEMBAGA  PENYELENGGARA KESEJAHTERAAN SOSIAL)  ATAU LPAS  (LEMBAGA PENEMPATAN ANAK SEMENTARA 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-75" y="6779"/>
              <a:ext cx="3730" cy="287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marL="234950" lvl="1" indent="-23495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1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SRT PERPANJANGAN HAN </a:t>
              </a:r>
              <a:r>
                <a:rPr lang="id-ID" sz="1200" b="1" dirty="0">
                  <a:cs typeface="Arial" panose="020B0604020202020204" pitchFamily="34" charset="0"/>
                </a:rPr>
                <a:t>SESUAI DNGN PER</a:t>
              </a:r>
              <a:r>
                <a:rPr lang="en-US" sz="1200" b="1" dirty="0">
                  <a:cs typeface="Arial" panose="020B0604020202020204" pitchFamily="34" charset="0"/>
                </a:rPr>
                <a:t>-UU</a:t>
              </a:r>
              <a:r>
                <a:rPr lang="id-ID" sz="1200" b="1" dirty="0">
                  <a:cs typeface="Arial" panose="020B0604020202020204" pitchFamily="34" charset="0"/>
                </a:rPr>
                <a:t> YG BERLAKU</a:t>
              </a:r>
              <a:endParaRPr lang="en-US" sz="1200" b="1" dirty="0">
                <a:cs typeface="Arial" panose="020B0604020202020204" pitchFamily="34" charset="0"/>
              </a:endParaRPr>
            </a:p>
            <a:p>
              <a:pPr marL="234950" indent="-234950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2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 TERBITKAN  SPRIN PERPANJANGAN HAN</a:t>
              </a:r>
            </a:p>
            <a:p>
              <a:pPr marL="234950" indent="-234950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3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 BERIKAN SRT PERPANJANGAN HAN KPD KEL/ ORTU/ WALI/ PENDAMPING/</a:t>
              </a:r>
              <a:r>
                <a:rPr lang="id-ID" sz="1200" b="1" dirty="0"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cs typeface="Arial" panose="020B0604020202020204" pitchFamily="34" charset="0"/>
                </a:rPr>
                <a:t>PENGACARA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 flipH="1">
              <a:off x="4349" y="6689"/>
              <a:ext cx="3033" cy="2969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marL="177800" lvl="1" indent="-177800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1. TEMPATKAN ANAK  DI </a:t>
              </a:r>
              <a:r>
                <a:rPr lang="id-ID" sz="1200" b="1" dirty="0">
                  <a:cs typeface="Arial" panose="020B0604020202020204" pitchFamily="34" charset="0"/>
                </a:rPr>
                <a:t>LPAS </a:t>
              </a:r>
              <a:r>
                <a:rPr lang="en-US" sz="1200" b="1" dirty="0">
                  <a:cs typeface="Arial" panose="020B0604020202020204" pitchFamily="34" charset="0"/>
                </a:rPr>
                <a:t> SESUAI :</a:t>
              </a:r>
            </a:p>
            <a:p>
              <a:pPr marL="177800" lvl="2" indent="-177800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	A. JENIS KELAMIN</a:t>
              </a:r>
            </a:p>
            <a:p>
              <a:pPr marL="177800" lvl="2" indent="-177800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       B. JENIS KEJAHATAN</a:t>
              </a:r>
            </a:p>
            <a:p>
              <a:pPr marL="177800" lvl="1" indent="-177800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2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BERI</a:t>
              </a:r>
              <a:r>
                <a:rPr lang="id-ID" sz="1200" b="1" dirty="0">
                  <a:cs typeface="Arial" panose="020B0604020202020204" pitchFamily="34" charset="0"/>
                </a:rPr>
                <a:t> HAK ANAK SELAMA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id-ID" sz="1200" b="1" dirty="0">
                  <a:cs typeface="Arial" panose="020B0604020202020204" pitchFamily="34" charset="0"/>
                </a:rPr>
                <a:t>JALANI MASA HAN</a:t>
              </a:r>
              <a:endParaRPr lang="en-US" sz="1200" b="1" dirty="0">
                <a:cs typeface="Arial" panose="020B0604020202020204" pitchFamily="34" charset="0"/>
              </a:endParaRPr>
            </a:p>
            <a:p>
              <a:pPr marL="177800" indent="-177800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3"/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AMANKAN BENDA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id-ID" sz="1200" b="1" dirty="0">
                  <a:cs typeface="Arial" panose="020B0604020202020204" pitchFamily="34" charset="0"/>
                </a:rPr>
                <a:t> YG BAHAYA BAGI ANAK </a:t>
              </a: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7491" y="2916"/>
              <a:ext cx="4064" cy="3235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173355" lvl="1" indent="-173355"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ADMINISTRASI PENAHANAN </a:t>
              </a:r>
            </a:p>
            <a:p>
              <a:pPr marL="173355" lvl="1" indent="-17335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1"/>
                <a:defRPr/>
              </a:pPr>
              <a:endParaRPr lang="id-ID" sz="1200" b="1" dirty="0">
                <a:cs typeface="Arial" panose="020B0604020202020204" pitchFamily="34" charset="0"/>
              </a:endParaRPr>
            </a:p>
            <a:p>
              <a:pPr marL="173355" lvl="1" indent="-173355" algn="just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1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ANAK TTD SPRIN HAN DAN BA  SERTA BERIKAN 1 LBR SPP KPD TSK</a:t>
              </a:r>
            </a:p>
            <a:p>
              <a:pPr marL="173355" indent="-173355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2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TMPATKAN 1 LBR SPP DI KOTAK HAN</a:t>
              </a:r>
            </a:p>
            <a:p>
              <a:pPr marL="173355" indent="-173355" eaLnBrk="1" fontAlgn="auto" hangingPunct="1"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3"/>
                <a:defRPr/>
              </a:pPr>
              <a:r>
                <a:rPr lang="en-US" sz="1200" b="1" dirty="0">
                  <a:cs typeface="Arial" panose="020B0604020202020204" pitchFamily="34" charset="0"/>
                </a:rPr>
                <a:t>KESEMPATAN PERTAMA SAMPAIKAN SPP KPD KEL ORTU/WALI</a:t>
              </a:r>
              <a:r>
                <a:rPr lang="id-ID" sz="1200" b="1" dirty="0">
                  <a:cs typeface="Arial" panose="020B0604020202020204" pitchFamily="34" charset="0"/>
                </a:rPr>
                <a:t>/ </a:t>
              </a:r>
              <a:r>
                <a:rPr lang="en-US" sz="1200" b="1" dirty="0">
                  <a:cs typeface="Arial" panose="020B0604020202020204" pitchFamily="34" charset="0"/>
                </a:rPr>
                <a:t>PENDAMPING /PENGACARA</a:t>
              </a: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655" y="4326"/>
              <a:ext cx="436" cy="65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30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7077" y="4341"/>
              <a:ext cx="389" cy="63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30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7515" y="7570"/>
              <a:ext cx="1577" cy="996"/>
            </a:xfrm>
            <a:prstGeom prst="leftArrow">
              <a:avLst>
                <a:gd name="adj1" fmla="val 37245"/>
                <a:gd name="adj2" fmla="val 25000"/>
              </a:avLst>
            </a:prstGeom>
            <a:solidFill>
              <a:srgbClr val="C030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3735" y="7765"/>
              <a:ext cx="534" cy="816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030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7750" y="9352"/>
              <a:ext cx="3316" cy="1868"/>
            </a:xfrm>
            <a:prstGeom prst="roundRect">
              <a:avLst>
                <a:gd name="adj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200" b="1" dirty="0">
                  <a:cs typeface="Arial" panose="020B0604020202020204" pitchFamily="34" charset="0"/>
                </a:rPr>
                <a:t>BILA DITANGGUHKAN HRS ADA JAMINAN OR</a:t>
              </a:r>
              <a:r>
                <a:rPr lang="en-US" sz="1200" b="1" dirty="0">
                  <a:cs typeface="Arial" panose="020B0604020202020204" pitchFamily="34" charset="0"/>
                </a:rPr>
                <a:t>TU</a:t>
              </a:r>
              <a:r>
                <a:rPr lang="id-ID" sz="1200" b="1" dirty="0">
                  <a:cs typeface="Arial" panose="020B0604020202020204" pitchFamily="34" charset="0"/>
                </a:rPr>
                <a:t>/WALI/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id-ID" sz="1200" b="1" dirty="0">
                  <a:cs typeface="Arial" panose="020B0604020202020204" pitchFamily="34" charset="0"/>
                </a:rPr>
                <a:t>PENGACA</a:t>
              </a:r>
              <a:r>
                <a:rPr lang="en-US" sz="1200" b="1" dirty="0">
                  <a:cs typeface="Arial" panose="020B0604020202020204" pitchFamily="34" charset="0"/>
                </a:rPr>
                <a:t>R</a:t>
              </a:r>
              <a:r>
                <a:rPr lang="id-ID" sz="1200" b="1" dirty="0">
                  <a:cs typeface="Arial" panose="020B0604020202020204" pitchFamily="34" charset="0"/>
                </a:rPr>
                <a:t>A/</a:t>
              </a:r>
              <a:r>
                <a:rPr lang="en-US" sz="1200" b="1" dirty="0">
                  <a:cs typeface="Arial" panose="020B0604020202020204" pitchFamily="34" charset="0"/>
                </a:rPr>
                <a:t> </a:t>
              </a:r>
              <a:r>
                <a:rPr lang="id-ID" sz="1200" b="1" dirty="0">
                  <a:cs typeface="Arial" panose="020B0604020202020204" pitchFamily="34" charset="0"/>
                </a:rPr>
                <a:t>PENDAMPING SOSIAL MENJAMIN D</a:t>
              </a:r>
              <a:r>
                <a:rPr lang="en-US" sz="1200" b="1" dirty="0">
                  <a:cs typeface="Arial" panose="020B0604020202020204" pitchFamily="34" charset="0"/>
                </a:rPr>
                <a:t>PT </a:t>
              </a:r>
              <a:r>
                <a:rPr lang="id-ID" sz="1200" b="1" dirty="0">
                  <a:cs typeface="Arial" panose="020B0604020202020204" pitchFamily="34" charset="0"/>
                </a:rPr>
                <a:t> HADIR P</a:t>
              </a:r>
              <a:r>
                <a:rPr lang="en-US" sz="1200" b="1" dirty="0">
                  <a:cs typeface="Arial" panose="020B0604020202020204" pitchFamily="34" charset="0"/>
                </a:rPr>
                <a:t>D</a:t>
              </a:r>
              <a:r>
                <a:rPr lang="id-ID" sz="1200" b="1" dirty="0">
                  <a:cs typeface="Arial" panose="020B0604020202020204" pitchFamily="34" charset="0"/>
                </a:rPr>
                <a:t> SAAT PENYIDIKAN</a:t>
              </a:r>
              <a:endParaRPr lang="en-US" sz="1200" b="1" dirty="0"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cs typeface="Arial" panose="020B0604020202020204" pitchFamily="34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9058" y="6271"/>
              <a:ext cx="701" cy="296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30A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962910" y="304800"/>
            <a:ext cx="6517640" cy="6781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>
                <a:solidFill>
                  <a:srgbClr val="C439CF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MEKANISME PENAHANAN ANAK</a:t>
            </a:r>
          </a:p>
        </p:txBody>
      </p:sp>
      <p:sp>
        <p:nvSpPr>
          <p:cNvPr id="61444" name="Footer Placeholder 21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1445" name="Slide Number Placeholder 2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7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D5F2A1-5C75-CECC-C3F3-24256BAFCA62}"/>
              </a:ext>
            </a:extLst>
          </p:cNvPr>
          <p:cNvSpPr/>
          <p:nvPr/>
        </p:nvSpPr>
        <p:spPr>
          <a:xfrm>
            <a:off x="853058" y="2474894"/>
            <a:ext cx="1051979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spc="50" dirty="0">
                <a:ln w="11430"/>
                <a:solidFill>
                  <a:srgbClr val="CC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SANKSI ADMINISTRASI &amp; PIDANA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D" sz="2800" spc="50" dirty="0">
                <a:ln w="11430"/>
                <a:solidFill>
                  <a:srgbClr val="CC0099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ＭＳ Ｐゴシック" pitchFamily="34" charset="-128"/>
              </a:rPr>
              <a:t>PADA SPPA</a:t>
            </a:r>
            <a:endParaRPr lang="en-ID" sz="2000" spc="50" dirty="0">
              <a:ln w="11430"/>
              <a:solidFill>
                <a:srgbClr val="CC0099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696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D6A6DA-9349-8B3D-68E1-7A741CEF68EE}"/>
              </a:ext>
            </a:extLst>
          </p:cNvPr>
          <p:cNvSpPr txBox="1">
            <a:spLocks/>
          </p:cNvSpPr>
          <p:nvPr/>
        </p:nvSpPr>
        <p:spPr>
          <a:xfrm>
            <a:off x="1849438" y="1189039"/>
            <a:ext cx="8229600" cy="522128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id-ID" sz="1800">
                <a:solidFill>
                  <a:schemeClr val="tx1"/>
                </a:solidFill>
              </a:rPr>
              <a:t>Pada </a:t>
            </a:r>
            <a:r>
              <a:rPr lang="id-ID" sz="1800" b="1">
                <a:solidFill>
                  <a:srgbClr val="FF0000"/>
                </a:solidFill>
              </a:rPr>
              <a:t>tingkat penyidikan</a:t>
            </a:r>
            <a:r>
              <a:rPr lang="id-ID" sz="1800">
                <a:solidFill>
                  <a:schemeClr val="tx1"/>
                </a:solidFill>
              </a:rPr>
              <a:t>, penuntutan, &amp;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id-ID" sz="1800">
                <a:solidFill>
                  <a:schemeClr val="tx1"/>
                </a:solidFill>
              </a:rPr>
              <a:t>pemeriksaan perkara Anak di </a:t>
            </a:r>
            <a:r>
              <a:rPr lang="en-US" sz="1800">
                <a:solidFill>
                  <a:schemeClr val="tx1"/>
                </a:solidFill>
              </a:rPr>
              <a:t>PN </a:t>
            </a:r>
            <a:r>
              <a:rPr lang="id-ID" sz="1800" b="1">
                <a:solidFill>
                  <a:srgbClr val="FF0000"/>
                </a:solidFill>
              </a:rPr>
              <a:t>tidak melakukan upaya Diversi</a:t>
            </a:r>
            <a:r>
              <a:rPr lang="id-ID" sz="1800">
                <a:solidFill>
                  <a:schemeClr val="tx1"/>
                </a:solidFill>
              </a:rPr>
              <a:t>. ( Pasal 95 jo. Pasal 7 ayat (1))</a:t>
            </a:r>
          </a:p>
          <a:p>
            <a:pPr defTabSz="914400" eaLnBrk="1" hangingPunct="1">
              <a:defRPr/>
            </a:pPr>
            <a:r>
              <a:rPr lang="id-ID" sz="1800" b="1">
                <a:solidFill>
                  <a:srgbClr val="FF0000"/>
                </a:solidFill>
              </a:rPr>
              <a:t>Pembimbing Kemasyarakatan </a:t>
            </a:r>
            <a:r>
              <a:rPr lang="id-ID" sz="1800">
                <a:solidFill>
                  <a:schemeClr val="tx1"/>
                </a:solidFill>
              </a:rPr>
              <a:t>yang </a:t>
            </a:r>
            <a:r>
              <a:rPr lang="id-ID" sz="1800" b="1">
                <a:solidFill>
                  <a:schemeClr val="tx1"/>
                </a:solidFill>
              </a:rPr>
              <a:t>tidak melakukan pendampingan</a:t>
            </a:r>
            <a:r>
              <a:rPr lang="id-ID" sz="1800">
                <a:solidFill>
                  <a:schemeClr val="tx1"/>
                </a:solidFill>
              </a:rPr>
              <a:t>, pembimbingan, &amp;</a:t>
            </a:r>
            <a:r>
              <a:rPr lang="en-ID" sz="1800">
                <a:solidFill>
                  <a:schemeClr val="tx1"/>
                </a:solidFill>
              </a:rPr>
              <a:t> </a:t>
            </a:r>
            <a:r>
              <a:rPr lang="id-ID" sz="1800">
                <a:solidFill>
                  <a:schemeClr val="tx1"/>
                </a:solidFill>
              </a:rPr>
              <a:t>pengawasan, selama proses Diversi berlangsung sampai d</a:t>
            </a:r>
            <a:r>
              <a:rPr lang="en-US" sz="1800">
                <a:solidFill>
                  <a:schemeClr val="tx1"/>
                </a:solidFill>
              </a:rPr>
              <a:t>gn </a:t>
            </a:r>
            <a:r>
              <a:rPr lang="id-ID" sz="1800">
                <a:solidFill>
                  <a:schemeClr val="tx1"/>
                </a:solidFill>
              </a:rPr>
              <a:t>kesepakatan Diversi dilaks</a:t>
            </a:r>
            <a:r>
              <a:rPr lang="en-US" sz="1800">
                <a:solidFill>
                  <a:schemeClr val="tx1"/>
                </a:solidFill>
              </a:rPr>
              <a:t> (Psl.</a:t>
            </a:r>
            <a:r>
              <a:rPr lang="id-ID" sz="1800">
                <a:solidFill>
                  <a:schemeClr val="tx1"/>
                </a:solidFill>
              </a:rPr>
              <a:t> 95 jo.Pasal. 14 ayat (2)).  </a:t>
            </a:r>
          </a:p>
          <a:p>
            <a:pPr defTabSz="914400" eaLnBrk="1" hangingPunct="1">
              <a:defRPr/>
            </a:pPr>
            <a:r>
              <a:rPr lang="id-ID" sz="1800" b="1">
                <a:solidFill>
                  <a:srgbClr val="FF0000"/>
                </a:solidFill>
              </a:rPr>
              <a:t>Penyidik, Penuntut Umum, &amp;</a:t>
            </a:r>
            <a:r>
              <a:rPr lang="en-US" sz="1800" b="1">
                <a:solidFill>
                  <a:srgbClr val="FF0000"/>
                </a:solidFill>
              </a:rPr>
              <a:t> </a:t>
            </a:r>
            <a:r>
              <a:rPr lang="id-ID" sz="1800" b="1">
                <a:solidFill>
                  <a:srgbClr val="FF0000"/>
                </a:solidFill>
              </a:rPr>
              <a:t>Hakim </a:t>
            </a:r>
            <a:r>
              <a:rPr lang="id-ID" sz="1800">
                <a:solidFill>
                  <a:schemeClr val="tx1"/>
                </a:solidFill>
              </a:rPr>
              <a:t>yg </a:t>
            </a:r>
            <a:r>
              <a:rPr lang="id-ID" sz="1800" b="1">
                <a:solidFill>
                  <a:srgbClr val="FF0000"/>
                </a:solidFill>
              </a:rPr>
              <a:t>tidak berikan pe</a:t>
            </a:r>
            <a:r>
              <a:rPr lang="en-US" sz="1800" b="1">
                <a:solidFill>
                  <a:srgbClr val="FF0000"/>
                </a:solidFill>
              </a:rPr>
              <a:t>r</a:t>
            </a:r>
            <a:r>
              <a:rPr lang="id-ID" sz="1800" b="1">
                <a:solidFill>
                  <a:srgbClr val="FF0000"/>
                </a:solidFill>
              </a:rPr>
              <a:t>lindungan </a:t>
            </a:r>
            <a:r>
              <a:rPr lang="id-ID" sz="1800">
                <a:solidFill>
                  <a:schemeClr val="tx1"/>
                </a:solidFill>
              </a:rPr>
              <a:t>khusus bagi Anak yang diperiksa karena TP yg dilakukannya dalam situasi darurat (Pasal 95 jo. Pasal. 17). </a:t>
            </a:r>
          </a:p>
          <a:p>
            <a:pPr defTabSz="914400" eaLnBrk="1" hangingPunct="1">
              <a:defRPr/>
            </a:pPr>
            <a:r>
              <a:rPr lang="id-ID" sz="1800" b="1">
                <a:solidFill>
                  <a:srgbClr val="FF0000"/>
                </a:solidFill>
              </a:rPr>
              <a:t>Pembimbing Kemasyarakatan</a:t>
            </a:r>
            <a:r>
              <a:rPr lang="id-ID" sz="1800">
                <a:solidFill>
                  <a:schemeClr val="tx1"/>
                </a:solidFill>
              </a:rPr>
              <a:t>, Pekerja Sosial Profesional &amp;Tenaga Kesejahteraan Sosial, Penyidik, Penuntut Umum, Hakim, &amp;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id-ID" sz="1800">
                <a:solidFill>
                  <a:schemeClr val="tx1"/>
                </a:solidFill>
              </a:rPr>
              <a:t>Advokat atau pemberi bantuan hukum lainnya yg tidak 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id-ID" sz="1800">
                <a:solidFill>
                  <a:schemeClr val="tx1"/>
                </a:solidFill>
              </a:rPr>
              <a:t>perhatikan kepentingan terbaik bagi Anak &amp;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id-ID" sz="1800">
                <a:solidFill>
                  <a:schemeClr val="tx1"/>
                </a:solidFill>
              </a:rPr>
              <a:t>tidak mengusahakan kekeluargaan tetap terpelihara dalam menangani perkara Anak, Anak Korban, dan/atau Anak Saksi, (Pasal 95 jo. Pasal 18).</a:t>
            </a:r>
          </a:p>
          <a:p>
            <a:pPr defTabSz="914400" eaLnBrk="1" hangingPunct="1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A50EF1-D22A-2812-771B-B58FE8CBB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714" y="242888"/>
            <a:ext cx="5718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d-ID" altLang="id-ID" sz="2400" b="1" dirty="0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PERBUATAN YG DAPAT DIKENAKAN </a:t>
            </a:r>
            <a:endParaRPr lang="en-US" altLang="id-ID" sz="2400" b="1" dirty="0">
              <a:solidFill>
                <a:srgbClr val="CC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d-ID" altLang="id-ID" sz="2400" b="1" dirty="0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SANKSI ADMINISTRATIF </a:t>
            </a:r>
            <a:r>
              <a:rPr lang="en-US" altLang="id-ID" sz="2400" b="1" dirty="0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</a:t>
            </a:r>
            <a:endParaRPr lang="id-ID" altLang="id-ID" sz="2400" b="1" i="1" dirty="0">
              <a:solidFill>
                <a:srgbClr val="CC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14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0E24334F-305C-62E1-82FA-211DB7CB72AD}"/>
              </a:ext>
            </a:extLst>
          </p:cNvPr>
          <p:cNvSpPr txBox="1">
            <a:spLocks/>
          </p:cNvSpPr>
          <p:nvPr/>
        </p:nvSpPr>
        <p:spPr>
          <a:xfrm>
            <a:off x="1676401" y="1039814"/>
            <a:ext cx="8715375" cy="59785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Bapas  yang tidak melakukan evaluasi 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chemeClr val="tx1"/>
                </a:solidFill>
              </a:rPr>
              <a:t>thd </a:t>
            </a:r>
            <a:r>
              <a:rPr lang="id-ID" sz="1400">
                <a:solidFill>
                  <a:schemeClr val="tx1"/>
                </a:solidFill>
              </a:rPr>
              <a:t>pelaks pro</a:t>
            </a:r>
            <a:r>
              <a:rPr lang="en-US" sz="1400">
                <a:solidFill>
                  <a:schemeClr val="tx1"/>
                </a:solidFill>
              </a:rPr>
              <a:t>dik</a:t>
            </a:r>
            <a:r>
              <a:rPr lang="id-ID" sz="1400">
                <a:solidFill>
                  <a:schemeClr val="tx1"/>
                </a:solidFill>
              </a:rPr>
              <a:t>, bin &amp;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id-ID" sz="1400">
                <a:solidFill>
                  <a:schemeClr val="tx1"/>
                </a:solidFill>
              </a:rPr>
              <a:t>pembimbingan kepada Anak yg belum berusia 12 tahun &amp;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id-ID" sz="1400">
                <a:solidFill>
                  <a:schemeClr val="tx1"/>
                </a:solidFill>
              </a:rPr>
              <a:t>telah lakukan TP. Dimana anak tersebut diputus oleh Penyidik, PK Bapas &amp;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id-ID" sz="1400">
                <a:solidFill>
                  <a:schemeClr val="tx1"/>
                </a:solidFill>
              </a:rPr>
              <a:t>Peksos untuk mengikuti program pendidikan, pembinaan, &amp;</a:t>
            </a:r>
            <a:r>
              <a:rPr lang="en-ID" sz="1400">
                <a:solidFill>
                  <a:schemeClr val="tx1"/>
                </a:solidFill>
              </a:rPr>
              <a:t> </a:t>
            </a:r>
            <a:r>
              <a:rPr lang="id-ID" sz="1400">
                <a:solidFill>
                  <a:schemeClr val="tx1"/>
                </a:solidFill>
              </a:rPr>
              <a:t>pembimbingan di instansi pemerintah atau LPKS di instansi yang menangani bidang kesejahteraan sosial, baik di tingkat pusat maupun daerah (Pasal 95 jo. Pasal 21 ayat (3)).</a:t>
            </a:r>
          </a:p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Penyidik yg tidak meminta pertimbangan </a:t>
            </a:r>
            <a:r>
              <a:rPr lang="id-ID" sz="1400">
                <a:solidFill>
                  <a:schemeClr val="tx1"/>
                </a:solidFill>
              </a:rPr>
              <a:t>atau saran dari Pembimbing Kemasyarakatan dalam melakukan penyidikan terhadap perkara Anak, setelah TP dilaporkan atau diadukan (Pasal 95 jo. Pasal 27 ayat (1)). </a:t>
            </a:r>
          </a:p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Penyidik yang tidak meminta laporan sosial </a:t>
            </a:r>
            <a:r>
              <a:rPr lang="id-ID" sz="1400">
                <a:solidFill>
                  <a:schemeClr val="tx1"/>
                </a:solidFill>
              </a:rPr>
              <a:t>dari Pekerja Sosial Profesional atau Tenaga Kesejahteraan Sosial dalam hal melakukan pemeriksaan terhadap Anak Korban &amp;Anak Saksi, setelah TP dilaporkan atau diadukan (Pasal 95 jo. Pasal 27 ayat (3)). </a:t>
            </a:r>
          </a:p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Penyidik yang tidak mengupayakan Diversi dalam waktu paling lama </a:t>
            </a:r>
            <a:r>
              <a:rPr lang="id-ID" sz="1400" b="1">
                <a:solidFill>
                  <a:srgbClr val="FFFF00"/>
                </a:solidFill>
              </a:rPr>
              <a:t>7</a:t>
            </a:r>
            <a:r>
              <a:rPr lang="en-US" sz="1400" b="1">
                <a:solidFill>
                  <a:srgbClr val="FFFF00"/>
                </a:solidFill>
              </a:rPr>
              <a:t> </a:t>
            </a:r>
            <a:r>
              <a:rPr lang="id-ID" sz="1400">
                <a:solidFill>
                  <a:schemeClr val="tx1"/>
                </a:solidFill>
              </a:rPr>
              <a:t>hari setelah penyidikan dimulai (Pasal 95 jo. Pasal 29 (1))</a:t>
            </a:r>
          </a:p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Petugas tempat Anak ditahan yang tidak segera mengeluarkan Anak demi huk</a:t>
            </a:r>
            <a:r>
              <a:rPr lang="id-ID" sz="1400" b="1">
                <a:solidFill>
                  <a:srgbClr val="FFFF00"/>
                </a:solidFill>
              </a:rPr>
              <a:t>um</a:t>
            </a:r>
            <a:r>
              <a:rPr lang="id-ID" sz="1400">
                <a:solidFill>
                  <a:schemeClr val="tx1"/>
                </a:solidFill>
              </a:rPr>
              <a:t>, padahal jangka waktu penahanan telah berakhir (Pasal 95 jo. Pasal 39)</a:t>
            </a:r>
          </a:p>
          <a:p>
            <a:pPr algn="just" defTabSz="914400" eaLnBrk="1" hangingPunct="1">
              <a:spcBef>
                <a:spcPts val="600"/>
              </a:spcBef>
              <a:defRPr/>
            </a:pPr>
            <a:r>
              <a:rPr lang="id-ID" sz="1400" b="1">
                <a:solidFill>
                  <a:srgbClr val="FF0000"/>
                </a:solidFill>
              </a:rPr>
              <a:t>Penuntut Umum yg tidak mengupayakan Diversi paling lama 7 </a:t>
            </a:r>
            <a:r>
              <a:rPr lang="id-ID" sz="1400">
                <a:solidFill>
                  <a:schemeClr val="tx1"/>
                </a:solidFill>
              </a:rPr>
              <a:t>hari setelah menerima berkas perkara dari Penyidik. (Pasal 95 jo. Pasal 42 (1))</a:t>
            </a:r>
          </a:p>
          <a:p>
            <a:pPr algn="just" defTabSz="914400" eaLnBrk="1" hangingPunct="1">
              <a:defRPr/>
            </a:pPr>
            <a:r>
              <a:rPr lang="id-ID" sz="1400" b="1">
                <a:solidFill>
                  <a:srgbClr val="FF0000"/>
                </a:solidFill>
              </a:rPr>
              <a:t>Penuntut Umum y</a:t>
            </a:r>
            <a:r>
              <a:rPr lang="en-US" sz="1400" b="1">
                <a:solidFill>
                  <a:srgbClr val="FF0000"/>
                </a:solidFill>
              </a:rPr>
              <a:t>g</a:t>
            </a:r>
            <a:r>
              <a:rPr lang="id-ID" sz="1400" b="1">
                <a:solidFill>
                  <a:srgbClr val="FF0000"/>
                </a:solidFill>
              </a:rPr>
              <a:t> tidak menyampaikan berita acara Diversi &amp;</a:t>
            </a:r>
            <a:r>
              <a:rPr lang="en-US" sz="1400" b="1">
                <a:solidFill>
                  <a:srgbClr val="FF0000"/>
                </a:solidFill>
              </a:rPr>
              <a:t> </a:t>
            </a:r>
            <a:r>
              <a:rPr lang="id-ID" sz="1400" b="1">
                <a:solidFill>
                  <a:srgbClr val="FF0000"/>
                </a:solidFill>
              </a:rPr>
              <a:t>limpahkan perkara ke pengadilan dengan melampirkan laporan hasil penelitian kemasyarakatan, dalam hal Diversi gagal </a:t>
            </a:r>
            <a:r>
              <a:rPr lang="id-ID" sz="1400">
                <a:solidFill>
                  <a:schemeClr val="tx1"/>
                </a:solidFill>
              </a:rPr>
              <a:t>(Pasal 95 jo. Pasal 42 (4)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5F1C591B-02E7-1710-E92D-CCF2F28D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577851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d-ID" sz="2400" b="1" dirty="0" err="1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lanjutan</a:t>
            </a:r>
            <a:endParaRPr lang="id-ID" altLang="id-ID" sz="2400" b="1" i="1" dirty="0">
              <a:solidFill>
                <a:srgbClr val="CC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02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AB13970-348A-605D-33AF-6849D35DF89B}"/>
              </a:ext>
            </a:extLst>
          </p:cNvPr>
          <p:cNvSpPr txBox="1">
            <a:spLocks/>
          </p:cNvSpPr>
          <p:nvPr/>
        </p:nvSpPr>
        <p:spPr>
          <a:xfrm>
            <a:off x="2122488" y="1195389"/>
            <a:ext cx="8229600" cy="54832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id-ID" b="1">
                <a:solidFill>
                  <a:srgbClr val="FF0000"/>
                </a:solidFill>
              </a:rPr>
              <a:t>Hakim yang tidak memerintahkan </a:t>
            </a:r>
            <a:r>
              <a:rPr lang="id-ID">
                <a:solidFill>
                  <a:schemeClr val="tx1"/>
                </a:solidFill>
              </a:rPr>
              <a:t>orang tua/Wali atau pendamping, Advokat atau pemberi bantuan hukum lainnya, &amp;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id-ID">
                <a:solidFill>
                  <a:schemeClr val="tx1"/>
                </a:solidFill>
              </a:rPr>
              <a:t>Pembimbing Kemasyarakatan </a:t>
            </a:r>
            <a:r>
              <a:rPr lang="id-ID" b="1">
                <a:solidFill>
                  <a:srgbClr val="FF0000"/>
                </a:solidFill>
              </a:rPr>
              <a:t>untuk mendampingi Anak</a:t>
            </a:r>
            <a:r>
              <a:rPr lang="id-ID">
                <a:solidFill>
                  <a:schemeClr val="tx1"/>
                </a:solidFill>
              </a:rPr>
              <a:t>, dalam sidang Anak (Pasal 95 jo. Pasal 55 ayat (1)</a:t>
            </a:r>
          </a:p>
          <a:p>
            <a:pPr defTabSz="914400" eaLnBrk="1" hangingPunct="1">
              <a:defRPr/>
            </a:pPr>
            <a:r>
              <a:rPr lang="id-ID" b="1">
                <a:solidFill>
                  <a:srgbClr val="FF0000"/>
                </a:solidFill>
              </a:rPr>
              <a:t>Pengadilan yang tidak memberikan petikan putusan </a:t>
            </a:r>
            <a:r>
              <a:rPr lang="id-ID">
                <a:solidFill>
                  <a:schemeClr val="tx1"/>
                </a:solidFill>
              </a:rPr>
              <a:t>pada hari putusan diucapkan kepada Anak atau Advokat atau pemberi bantuan hukum lainnya, Pembimbing Kemasyarakatan, &amp;Penuntut Umum.( Pasal 95 jo. Pasal 62 ayat (1)) </a:t>
            </a:r>
          </a:p>
          <a:p>
            <a:pPr defTabSz="914400" eaLnBrk="1" hangingPunct="1">
              <a:defRPr/>
            </a:pPr>
            <a:r>
              <a:rPr lang="id-ID" b="1">
                <a:solidFill>
                  <a:srgbClr val="FF0000"/>
                </a:solidFill>
              </a:rPr>
              <a:t>Pengadilan yang tidak memberikan salinan putusan paling lama 5 hari </a:t>
            </a:r>
            <a:r>
              <a:rPr lang="id-ID">
                <a:solidFill>
                  <a:schemeClr val="tx1"/>
                </a:solidFill>
              </a:rPr>
              <a:t>sejak putusan diucapkan kepada Anak atau Advokat atau pemberi bantuan hukum lainnya, Pembimbing Kemasyarakatan, &amp;Penuntut Umum(Pasal 95 jo. Pasal 62 ayat (2)). </a:t>
            </a:r>
          </a:p>
          <a:p>
            <a:pPr defTabSz="914400" eaLnBrk="1" hangingPunct="1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566B953B-31A9-A6E6-59CC-708D28850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577851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d-ID" sz="2400" b="1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lanjutan</a:t>
            </a:r>
            <a:endParaRPr lang="id-ID" altLang="id-ID" sz="2400" b="1" i="1">
              <a:solidFill>
                <a:srgbClr val="CC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521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58F8CBD0-6009-BD40-4321-6FF8563A4576}"/>
              </a:ext>
            </a:extLst>
          </p:cNvPr>
          <p:cNvSpPr txBox="1">
            <a:spLocks/>
          </p:cNvSpPr>
          <p:nvPr/>
        </p:nvSpPr>
        <p:spPr>
          <a:xfrm>
            <a:off x="1871664" y="762001"/>
            <a:ext cx="8643937" cy="57372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defRPr/>
            </a:pPr>
            <a:r>
              <a:rPr lang="id-ID" sz="2400">
                <a:solidFill>
                  <a:schemeClr val="tx1"/>
                </a:solidFill>
              </a:rPr>
              <a:t>Setiap orang </a:t>
            </a:r>
            <a:r>
              <a:rPr lang="id-ID" sz="2400" b="1">
                <a:solidFill>
                  <a:srgbClr val="FF0000"/>
                </a:solidFill>
              </a:rPr>
              <a:t>membuka Identitas Anak</a:t>
            </a:r>
            <a:r>
              <a:rPr lang="id-ID" sz="2400">
                <a:solidFill>
                  <a:schemeClr val="tx1"/>
                </a:solidFill>
              </a:rPr>
              <a:t>, Anak Korban, dan/atau Anak saksi dalam pemberitaan di media cetak ataupun elektronik (Pasal 97 Jo Pasal 19). </a:t>
            </a:r>
          </a:p>
          <a:p>
            <a:pPr algn="just" defTabSz="914400" eaLnBrk="1" hangingPunct="1">
              <a:defRPr/>
            </a:pPr>
            <a:r>
              <a:rPr lang="id-ID" sz="2400" b="1">
                <a:solidFill>
                  <a:srgbClr val="FF0000"/>
                </a:solidFill>
              </a:rPr>
              <a:t>Penyidik</a:t>
            </a:r>
            <a:r>
              <a:rPr lang="id-ID" sz="2400">
                <a:solidFill>
                  <a:srgbClr val="FF0000"/>
                </a:solidFill>
              </a:rPr>
              <a:t> </a:t>
            </a:r>
            <a:r>
              <a:rPr lang="id-ID" sz="2400" b="1">
                <a:solidFill>
                  <a:srgbClr val="FF0000"/>
                </a:solidFill>
              </a:rPr>
              <a:t>yang dengan sengaja tidak mengeluarkan demi</a:t>
            </a:r>
            <a:r>
              <a:rPr lang="id-ID" sz="2400">
                <a:solidFill>
                  <a:srgbClr val="FF0000"/>
                </a:solidFill>
              </a:rPr>
              <a:t> </a:t>
            </a:r>
            <a:r>
              <a:rPr lang="id-ID" sz="2400" b="1">
                <a:solidFill>
                  <a:srgbClr val="FF0000"/>
                </a:solidFill>
              </a:rPr>
              <a:t>hu</a:t>
            </a:r>
            <a:r>
              <a:rPr lang="id-ID" sz="2400" b="1">
                <a:solidFill>
                  <a:srgbClr val="FFFF00"/>
                </a:solidFill>
              </a:rPr>
              <a:t>kum</a:t>
            </a:r>
            <a:r>
              <a:rPr lang="id-ID" sz="2400">
                <a:solidFill>
                  <a:schemeClr val="tx1"/>
                </a:solidFill>
              </a:rPr>
              <a:t>, Anak yang jangka waktu </a:t>
            </a:r>
            <a:r>
              <a:rPr lang="id-ID" sz="2400" b="1">
                <a:solidFill>
                  <a:srgbClr val="FF0000"/>
                </a:solidFill>
              </a:rPr>
              <a:t>penahanan telah  berakhir </a:t>
            </a:r>
            <a:r>
              <a:rPr lang="id-ID" sz="2400">
                <a:solidFill>
                  <a:schemeClr val="tx1"/>
                </a:solidFill>
              </a:rPr>
              <a:t>(Pasal 98 Jo. Pasal 33).</a:t>
            </a:r>
          </a:p>
          <a:p>
            <a:pPr algn="just" defTabSz="914400" eaLnBrk="1" hangingPunct="1">
              <a:defRPr/>
            </a:pPr>
            <a:r>
              <a:rPr lang="id-ID" sz="2400" b="1">
                <a:solidFill>
                  <a:srgbClr val="FF0000"/>
                </a:solidFill>
              </a:rPr>
              <a:t>Penuntut Umum yang dengan sengaja tidak mengeluarkan demi hukum</a:t>
            </a:r>
            <a:r>
              <a:rPr lang="id-ID" sz="2400">
                <a:solidFill>
                  <a:schemeClr val="tx1"/>
                </a:solidFill>
              </a:rPr>
              <a:t>, Anak yang jangka </a:t>
            </a:r>
            <a:r>
              <a:rPr lang="id-ID" sz="2400" b="1">
                <a:solidFill>
                  <a:srgbClr val="FF0000"/>
                </a:solidFill>
              </a:rPr>
              <a:t>waktu penahanan telah  berakhir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r>
              <a:rPr lang="id-ID" sz="2400">
                <a:solidFill>
                  <a:schemeClr val="tx1"/>
                </a:solidFill>
              </a:rPr>
              <a:t>(Pasal 99 Jo. Pasal 34).</a:t>
            </a:r>
          </a:p>
          <a:p>
            <a:pPr algn="just" defTabSz="914400" eaLnBrk="1" hangingPunct="1">
              <a:defRPr/>
            </a:pPr>
            <a:endParaRPr lang="en-US" sz="2400">
              <a:solidFill>
                <a:schemeClr val="tx1"/>
              </a:solidFill>
            </a:endParaRPr>
          </a:p>
          <a:p>
            <a:pPr marL="58738" indent="9525" algn="just" defTabSz="914400" eaLnBrk="1" hangingPunct="1">
              <a:defRPr/>
            </a:pPr>
            <a:r>
              <a:rPr lang="id-ID" sz="2400" b="1">
                <a:solidFill>
                  <a:schemeClr val="tx1"/>
                </a:solidFill>
              </a:rPr>
              <a:t>Apa yang dimaksud dengan Identitas Anak, Anak Korban, dan/atau Anak saksi ?</a:t>
            </a:r>
            <a:r>
              <a:rPr lang="id-ID" sz="2400">
                <a:solidFill>
                  <a:schemeClr val="tx1"/>
                </a:solidFill>
              </a:rPr>
              <a:t> </a:t>
            </a:r>
          </a:p>
          <a:p>
            <a:pPr algn="just" defTabSz="914400" eaLnBrk="1" hangingPunct="1">
              <a:defRPr/>
            </a:pPr>
            <a:r>
              <a:rPr lang="id-ID" sz="2400">
                <a:solidFill>
                  <a:schemeClr val="tx1"/>
                </a:solidFill>
              </a:rPr>
              <a:t>Identitas Anak, Anak Korban, dan/atau Anak saksi meliputi </a:t>
            </a:r>
            <a:r>
              <a:rPr lang="id-ID" sz="2400" b="1">
                <a:solidFill>
                  <a:srgbClr val="FF0000"/>
                </a:solidFill>
              </a:rPr>
              <a:t>nama</a:t>
            </a:r>
            <a:r>
              <a:rPr lang="id-ID" sz="2400" b="1">
                <a:solidFill>
                  <a:srgbClr val="FFFF00"/>
                </a:solidFill>
              </a:rPr>
              <a:t> </a:t>
            </a:r>
            <a:r>
              <a:rPr lang="id-ID" sz="2400" b="1">
                <a:solidFill>
                  <a:schemeClr val="tx1"/>
                </a:solidFill>
              </a:rPr>
              <a:t>Anak</a:t>
            </a:r>
            <a:r>
              <a:rPr lang="id-ID" sz="2400">
                <a:solidFill>
                  <a:schemeClr val="tx1"/>
                </a:solidFill>
              </a:rPr>
              <a:t>,  Korban, nama Anak Saksi, </a:t>
            </a:r>
            <a:r>
              <a:rPr lang="id-ID" sz="2400" b="1">
                <a:solidFill>
                  <a:srgbClr val="FF0000"/>
                </a:solidFill>
              </a:rPr>
              <a:t>nama orang tua</a:t>
            </a:r>
            <a:r>
              <a:rPr lang="id-ID" sz="2400">
                <a:solidFill>
                  <a:schemeClr val="tx1"/>
                </a:solidFill>
              </a:rPr>
              <a:t>, </a:t>
            </a:r>
            <a:r>
              <a:rPr lang="id-ID" sz="2400" b="1">
                <a:solidFill>
                  <a:srgbClr val="FF0000"/>
                </a:solidFill>
              </a:rPr>
              <a:t>alamat</a:t>
            </a:r>
            <a:r>
              <a:rPr lang="id-ID" sz="2400">
                <a:solidFill>
                  <a:schemeClr val="tx1"/>
                </a:solidFill>
              </a:rPr>
              <a:t>, </a:t>
            </a:r>
            <a:r>
              <a:rPr lang="id-ID" sz="2400" b="1">
                <a:solidFill>
                  <a:srgbClr val="FF0000"/>
                </a:solidFill>
              </a:rPr>
              <a:t>wajah</a:t>
            </a:r>
            <a:r>
              <a:rPr lang="id-ID" sz="2400">
                <a:solidFill>
                  <a:schemeClr val="tx1"/>
                </a:solidFill>
              </a:rPr>
              <a:t>, &amp;</a:t>
            </a: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id-ID" sz="2400">
                <a:solidFill>
                  <a:schemeClr val="tx1"/>
                </a:solidFill>
              </a:rPr>
              <a:t>hal lain yang </a:t>
            </a:r>
            <a:r>
              <a:rPr lang="id-ID" sz="2400" b="1">
                <a:solidFill>
                  <a:srgbClr val="FF0000"/>
                </a:solidFill>
              </a:rPr>
              <a:t>dapat mengungkapkan jati diri Anak</a:t>
            </a:r>
            <a:r>
              <a:rPr lang="id-ID" sz="2400">
                <a:solidFill>
                  <a:schemeClr val="tx1"/>
                </a:solidFill>
              </a:rPr>
              <a:t>, Anak Korban, dan/atau Anak Saksi. 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239FFAD1-50BC-56ED-0840-1D9448B4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260351"/>
            <a:ext cx="3351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d-ID" sz="2400" b="1" dirty="0">
                <a:solidFill>
                  <a:srgbClr val="C030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KETENTUAN PIDANA</a:t>
            </a:r>
          </a:p>
        </p:txBody>
      </p:sp>
    </p:spTree>
    <p:extLst>
      <p:ext uri="{BB962C8B-B14F-4D97-AF65-F5344CB8AC3E}">
        <p14:creationId xmlns:p14="http://schemas.microsoft.com/office/powerpoint/2010/main" val="37224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" name="Subtitle 3"/>
          <p:cNvGraphicFramePr>
            <a:graphicFrameLocks noGrp="1"/>
          </p:cNvGraphicFramePr>
          <p:nvPr>
            <p:ph type="subTitle" idx="1"/>
          </p:nvPr>
        </p:nvGraphicFramePr>
        <p:xfrm>
          <a:off x="1915160" y="1249045"/>
          <a:ext cx="8399780" cy="543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699" name="Rectangle 1"/>
          <p:cNvSpPr/>
          <p:nvPr/>
        </p:nvSpPr>
        <p:spPr>
          <a:xfrm>
            <a:off x="3890011" y="222250"/>
            <a:ext cx="44786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latar belakang sppa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30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2D46AF13-C7F3-6ADA-AC3D-1720AA8FF0C0}"/>
              </a:ext>
            </a:extLst>
          </p:cNvPr>
          <p:cNvSpPr txBox="1">
            <a:spLocks/>
          </p:cNvSpPr>
          <p:nvPr/>
        </p:nvSpPr>
        <p:spPr>
          <a:xfrm>
            <a:off x="1822450" y="1073150"/>
            <a:ext cx="8229600" cy="54800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1" hangingPunct="1">
              <a:defRPr/>
            </a:pP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membuka Identitas Anak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Anak Korban, dan/atau Anak saksi dalam pemberitaan di media cetak ataupun elektronik adalah dipidana dengan </a:t>
            </a: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pidana penjara paling lama 5</a:t>
            </a:r>
            <a:r>
              <a:rPr lang="en-US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denda paling banyak Rp500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juta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(Pasal 97 Jo. Pasal 19 ayat (1))</a:t>
            </a:r>
          </a:p>
          <a:p>
            <a:pPr algn="just" defTabSz="914400" eaLnBrk="1" hangingPunct="1">
              <a:defRPr/>
            </a:pPr>
            <a:r>
              <a:rPr lang="id-ID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Penyidik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dengan </a:t>
            </a: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sengaja tidak mengeluarkan Anak yang ditahan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demi hukum dalam hal jangka waktu penahanan telah  berakhir, dapat  dipidana dengan pidana penjara paling lama 2 tahun (Pasal 98 Jo. Pasal 33). </a:t>
            </a:r>
            <a:endParaRPr lang="en-US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eaLnBrk="1" hangingPunct="1">
              <a:defRPr/>
            </a:pPr>
            <a:r>
              <a:rPr lang="id-ID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Penuntut Umum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 dengan </a:t>
            </a: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sengaja tidak mengeluarkan Anak yang ditahan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demi hukum dalam hal jangka waktu penahanan telah  berakhir, dapat  dipidana dengan pidana penjara paling lama 2 tahun (Pasal 99 Jo. Pasal 34). </a:t>
            </a:r>
          </a:p>
          <a:p>
            <a:pPr algn="just" defTabSz="914400" eaLnBrk="1" hangingPunct="1">
              <a:defRPr/>
            </a:pP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Pasal 96, 100 &amp;</a:t>
            </a:r>
            <a:r>
              <a:rPr lang="en-US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101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mengenai ketentuan pidana dalam UU SPPA  sudah tidak berlaku lagi karena ketentuan dalam pasal tersebut diatas sudah dibatalkan dengan keputusan MK ,dgn registrasi perkara  No 110/PUU-X/2012, Yg dibacakan Mahfud MD pada tanggal 28 Maret 2013.</a:t>
            </a:r>
          </a:p>
          <a:p>
            <a:pPr algn="just" defTabSz="914400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96 berbunyi :”Penyidik, Penuntut Umum, &amp;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Hakim yang dengan sengaja tidak melaksanakan kewajiban sebagaimana dimaksud dalam Pasal 7 ayat (1) dipidana dengan pidana penjara paling lama 2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denda paling banyak Rp200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juta. </a:t>
            </a:r>
          </a:p>
          <a:p>
            <a:pPr algn="just" defTabSz="914400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100 berbunyi : “Hakim yang dengan sengaja tidak melaksanakan kewajiban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35 ayat (3), Pasal 37 ayat (3), &amp;Pasal 38 ayat (3)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dipidana dengan pidana penjara paling lama 2 tahun”. </a:t>
            </a:r>
          </a:p>
          <a:p>
            <a:pPr algn="just" defTabSz="914400" eaLnBrk="1" hangingPunct="1">
              <a:defRPr/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101 berbunyi : ”Pasal 101 Pejabat pengadilan yang dengan sengaja tidak melaksanakan kewajiban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 62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dipidana penjara paling lama 2 </a:t>
            </a: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tahun”.</a:t>
            </a:r>
          </a:p>
          <a:p>
            <a:pPr algn="just" defTabSz="914400" eaLnBrk="1" hangingPunct="1">
              <a:defRPr/>
            </a:pPr>
            <a:endParaRPr lang="id-ID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9E4DAB04-6966-2253-8F6C-EF4A42BE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577851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d-ID" sz="2400" b="1" dirty="0" err="1">
                <a:solidFill>
                  <a:srgbClr val="CC009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lanjutan</a:t>
            </a:r>
            <a:endParaRPr lang="id-ID" altLang="id-ID" sz="2400" b="1" i="1" dirty="0">
              <a:solidFill>
                <a:srgbClr val="CC009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3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93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7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DIT TIPIDUM BARESKRIM POLRI</a:t>
            </a:r>
          </a:p>
        </p:txBody>
      </p:sp>
      <p:sp>
        <p:nvSpPr>
          <p:cNvPr id="65540" name="Slide Number Placeholder 8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32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0838" y="2743219"/>
            <a:ext cx="57727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65687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Subtitle 2"/>
          <p:cNvGraphicFramePr>
            <a:graphicFrameLocks noGrp="1"/>
          </p:cNvGraphicFramePr>
          <p:nvPr>
            <p:ph type="subTitle" idx="1"/>
          </p:nvPr>
        </p:nvGraphicFramePr>
        <p:xfrm>
          <a:off x="1720851" y="1301115"/>
          <a:ext cx="8740775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5" name="Picture 5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5" descr="tb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2917562" y="222251"/>
            <a:ext cx="6423553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4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alasan penggantian uu no.3/1997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4" name="Footer Placeholder 11"/>
          <p:cNvSpPr txBox="1">
            <a:spLocks noGrp="1" noChangeArrowheads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"/>
              <a:t>DIT TIPIDUM BARESKRIM PLRI</a:t>
            </a:r>
          </a:p>
        </p:txBody>
      </p:sp>
      <p:sp>
        <p:nvSpPr>
          <p:cNvPr id="31751" name="Slide Number Placeholder 1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4" descr="https://encrypted-tbn0.google.com/images?q=tbn:ANd9GcTJQfxcWX7aqUiEUDgfElViKVTxzKMC9ZLOuyX-ruRXZQnOV4o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684" y="4952683"/>
            <a:ext cx="2143125" cy="177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057400" y="1295400"/>
            <a:ext cx="7155180" cy="1066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b="1" dirty="0">
                <a:solidFill>
                  <a:srgbClr val="FF0000"/>
                </a:solidFill>
                <a:sym typeface="+mn-ea"/>
              </a:rPr>
              <a:t>Sistem Peradilan Pidana Anak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 adalah keseluruhan proses penyelesaian perkara Anak yang berhadapan dengan hukum , mulai dari tahap penyelidikan sampai dengan tahap pembimbingan setelah menjalani pidana (Ps. 1 angka 1).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19400" y="2743200"/>
            <a:ext cx="6781800" cy="106680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sym typeface="+mn-ea"/>
              </a:rPr>
              <a:t>S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istem Peradilan Pidana Anak  </a:t>
            </a:r>
            <a:r>
              <a:rPr lang="id-ID" b="1" dirty="0">
                <a:solidFill>
                  <a:srgbClr val="FF0000"/>
                </a:solidFill>
                <a:sym typeface="+mn-ea"/>
              </a:rPr>
              <a:t>wajib mengutamakan pendekatan Keadilan Restoratif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. (Ps.5 (1) 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124200" y="4203700"/>
            <a:ext cx="6781800" cy="7489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b="1" dirty="0">
                <a:solidFill>
                  <a:schemeClr val="tx1"/>
                </a:solidFill>
                <a:sym typeface="+mn-ea"/>
              </a:rPr>
              <a:t>Dalam Sistem Peradilan Pidana Anak   </a:t>
            </a:r>
            <a:r>
              <a:rPr lang="id-ID" b="1" dirty="0">
                <a:solidFill>
                  <a:srgbClr val="FF0000"/>
                </a:solidFill>
                <a:sym typeface="+mn-ea"/>
              </a:rPr>
              <a:t>W</a:t>
            </a:r>
            <a:r>
              <a:rPr lang="sv-SE" b="1" dirty="0">
                <a:solidFill>
                  <a:srgbClr val="FF0000"/>
                </a:solidFill>
                <a:sym typeface="+mn-ea"/>
              </a:rPr>
              <a:t>ajib diupayakan Diversi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 (Ps.5(3)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68" y="5474991"/>
            <a:ext cx="6781800" cy="106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b="1" dirty="0">
                <a:solidFill>
                  <a:srgbClr val="FF0000"/>
                </a:solidFill>
                <a:sym typeface="+mn-ea"/>
              </a:rPr>
              <a:t>Proses Diversi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 dilakukan melalui musyawarah, dengan melibatkan Anak, orang tua/walinya. Korban dan / atau orang tua/ walinya,  Pembimbing Kemarakatan, Pekerja sosial  </a:t>
            </a:r>
            <a:r>
              <a:rPr lang="id-ID" b="1" dirty="0">
                <a:solidFill>
                  <a:srgbClr val="FF0000"/>
                </a:solidFill>
                <a:sym typeface="+mn-ea"/>
              </a:rPr>
              <a:t>berdasarkan  Keadilan Restoratif </a:t>
            </a:r>
            <a:r>
              <a:rPr lang="id-ID" b="1" dirty="0">
                <a:solidFill>
                  <a:schemeClr val="tx1"/>
                </a:solidFill>
                <a:sym typeface="+mn-ea"/>
              </a:rPr>
              <a:t>(Pasal 8(1)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8135621" y="2352676"/>
            <a:ext cx="615315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597266" y="3806826"/>
            <a:ext cx="615315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85886" y="5016501"/>
            <a:ext cx="615315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1"/>
          <p:cNvSpPr/>
          <p:nvPr/>
        </p:nvSpPr>
        <p:spPr>
          <a:xfrm>
            <a:off x="3695701" y="222250"/>
            <a:ext cx="48672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paradigma dalam sppa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546" y="1501255"/>
            <a:ext cx="105915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MS PGothic" panose="020B0600070205080204" pitchFamily="34" charset="-128"/>
              </a:rPr>
              <a:t>SESUAI DENGAN PASAL 1 UU NO.11 TAHUN 2012 TTG SISTEM PERADILAN PIDANA ANAK (SPPA), ANAK BERHADAPAN DG HKM  (ABH) ADALAH 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MS PGothic" panose="020B0600070205080204" pitchFamily="34" charset="-128"/>
            </a:endParaRPr>
          </a:p>
          <a:p>
            <a:pPr marL="443230" indent="-44323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lang="en-US" dirty="0">
                <a:latin typeface="+mn-lt"/>
                <a:ea typeface="MS PGothic" panose="020B0600070205080204" pitchFamily="34" charset="-128"/>
              </a:rPr>
              <a:t>ANAK YG BERKONFLIK DG HUKUM / </a:t>
            </a:r>
            <a:r>
              <a:rPr lang="en-US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DISEBUT ANAK</a:t>
            </a:r>
            <a:r>
              <a:rPr lang="id-ID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(dengan penulisan “Anak”)</a:t>
            </a:r>
            <a:r>
              <a:rPr lang="en-US" dirty="0">
                <a:latin typeface="+mn-lt"/>
                <a:ea typeface="MS PGothic" panose="020B0600070205080204" pitchFamily="34" charset="-128"/>
              </a:rPr>
              <a:t>, YAITU ANAK YG TELAH BERUMUR 12 (DUA BELAS) TH, TETAPI BELUM BERUMUR 18 (DELAPAN BELAS) TH YG DIDUGA MELAKUKAN TINDAK PIDANA;</a:t>
            </a:r>
          </a:p>
          <a:p>
            <a:pPr marL="443230" indent="-44323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lang="en-US" dirty="0">
              <a:latin typeface="+mn-lt"/>
              <a:ea typeface="MS PGothic" panose="020B0600070205080204" pitchFamily="34" charset="-128"/>
            </a:endParaRPr>
          </a:p>
          <a:p>
            <a:pPr marL="443230" indent="-44323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lang="en-US" dirty="0">
                <a:latin typeface="+mn-lt"/>
                <a:ea typeface="MS PGothic" panose="020B0600070205080204" pitchFamily="34" charset="-128"/>
              </a:rPr>
              <a:t>ANAK YANG MENJADI KORBAN TINDAK PIDANA ATAU </a:t>
            </a:r>
            <a:r>
              <a:rPr lang="en-US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DISEBUT</a:t>
            </a:r>
            <a:r>
              <a:rPr lang="en-US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ANAK KORBAN</a:t>
            </a:r>
            <a:r>
              <a:rPr lang="en-US" dirty="0">
                <a:latin typeface="+mn-lt"/>
                <a:ea typeface="MS PGothic" panose="020B0600070205080204" pitchFamily="34" charset="-128"/>
              </a:rPr>
              <a:t>, YAITU ANAK YG BELUM BERUMUR 18 (DELAPAN BELAS) TH YG ALAMI PENDERITAAN FISIK, MENTAL, DAN/ATAU KERUGIAN EKONOMI YANG DISEBABKAN OLEH TINDAK PIDANA;</a:t>
            </a:r>
          </a:p>
          <a:p>
            <a:pPr marL="443230" indent="-44323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endParaRPr lang="en-US" dirty="0">
              <a:latin typeface="+mn-lt"/>
              <a:ea typeface="MS PGothic" panose="020B0600070205080204" pitchFamily="34" charset="-128"/>
            </a:endParaRPr>
          </a:p>
          <a:p>
            <a:pPr marL="443230" indent="-44323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2595" algn="l"/>
              </a:tabLst>
              <a:defRPr/>
            </a:pPr>
            <a:r>
              <a:rPr lang="en-US" dirty="0">
                <a:latin typeface="+mn-lt"/>
                <a:ea typeface="MS PGothic" panose="020B0600070205080204" pitchFamily="34" charset="-128"/>
              </a:rPr>
              <a:t>ANAK YANG MENJADI SAKSI TINDAK PIDANA ATAU </a:t>
            </a:r>
            <a:r>
              <a:rPr lang="en-US" b="1" dirty="0">
                <a:solidFill>
                  <a:srgbClr val="C00000"/>
                </a:solidFill>
                <a:latin typeface="+mn-lt"/>
                <a:ea typeface="MS PGothic" panose="020B0600070205080204" pitchFamily="34" charset="-128"/>
              </a:rPr>
              <a:t>DISEBUT ANAK SAKSI</a:t>
            </a:r>
            <a:r>
              <a:rPr lang="en-US" dirty="0">
                <a:latin typeface="+mn-lt"/>
                <a:ea typeface="MS PGothic" panose="020B0600070205080204" pitchFamily="34" charset="-128"/>
              </a:rPr>
              <a:t>, ANAK YANG BELUM BERUMUR 18 (DELAPAN BELAS) TAHUN YG DPT BERIKAN KETERANGAN GUNA KEPENTINGAN PENYIDIKAN, PENUNTUTAN, &amp; PEMERIKSAAN DI SIDANG PENGADILAN TTG SUATU PERKARA PIDANA YG DIDENGAR, DILIHAT, &amp;/ DIALAMINYA SENDIRI.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442595" algn="l"/>
              </a:tabLst>
              <a:defRPr/>
            </a:pPr>
            <a:endParaRPr lang="en-US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6780" y="220028"/>
            <a:ext cx="6517640" cy="7854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800080"/>
                </a:solidFill>
                <a:latin typeface="Arial Black" panose="020B0A04020102020204" pitchFamily="34" charset="0"/>
                <a:cs typeface="Aharoni" pitchFamily="2" charset="-79"/>
              </a:rPr>
              <a:t>ABH MENURUT SPPA</a:t>
            </a:r>
          </a:p>
        </p:txBody>
      </p:sp>
      <p:sp>
        <p:nvSpPr>
          <p:cNvPr id="28678" name="Footer Placeholder 11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828912" y="6553119"/>
            <a:ext cx="1904950" cy="246641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DIT TIPIDUM BARESKRIM POLRI</a:t>
            </a:r>
          </a:p>
        </p:txBody>
      </p:sp>
      <p:sp>
        <p:nvSpPr>
          <p:cNvPr id="27655" name="Slide Number Placeholder 12"/>
          <p:cNvSpPr txBox="1">
            <a:spLocks noGrp="1"/>
          </p:cNvSpPr>
          <p:nvPr>
            <p:ph type="sldNum" sz="quarter" idx="12"/>
          </p:nvPr>
        </p:nvSpPr>
        <p:spPr>
          <a:xfrm>
            <a:off x="9830775" y="6151652"/>
            <a:ext cx="573088" cy="365125"/>
          </a:xfrm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45887" y="5779349"/>
            <a:ext cx="8341003" cy="78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IDENTITAS ANAK WAJIB DIRAHASIAKAN </a:t>
            </a:r>
            <a:r>
              <a:rPr lang="en-US" sz="1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Pasal</a:t>
            </a:r>
            <a:r>
              <a:rPr lang="en-US" sz="1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19 </a:t>
            </a:r>
            <a:r>
              <a:rPr lang="en-US" sz="1200" b="1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uu</a:t>
            </a:r>
            <a:r>
              <a:rPr lang="en-US" sz="12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spa)</a:t>
            </a:r>
            <a:endParaRPr lang="en-U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45" descr="tb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Footer Placeholder 11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1828912" y="6553119"/>
            <a:ext cx="1904950" cy="246641"/>
          </a:xfrm>
          <a:noFill/>
        </p:spPr>
        <p:txBody>
          <a:bodyPr vert="horz" wrap="squar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/>
              <a:t>DIT TIPIDUM BARESKRIM POLRI</a:t>
            </a:r>
          </a:p>
        </p:txBody>
      </p:sp>
      <p:sp>
        <p:nvSpPr>
          <p:cNvPr id="27655" name="Slide Number Placeholder 12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anchor="ctr" anchorCtr="0"/>
          <a:lstStyle/>
          <a:p>
            <a:fld id="{9A0DB2DC-4C9A-4742-B13C-FB6460FD3503}" type="slidenum"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1712134" y="1985330"/>
            <a:ext cx="8839074" cy="32164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kern="1200" cap="all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defTabSz="9144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Usia pertanggung jawaban pidana 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Anak  sekurang-kurangnya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12 tahun</a:t>
            </a:r>
          </a:p>
          <a:p>
            <a:pPr marL="514350" indent="-514350" algn="l" defTabSz="9144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batasan usia anak yang 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bisa dikenakan penahanan sekurang-kurangnya 14 tahun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dan</a:t>
            </a:r>
          </a:p>
          <a:p>
            <a:pPr marL="514350" indent="-514350" algn="l" defTabSz="9144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Batas usia anak yang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dapat dijatuhi  pidana adalah  sekurang-kurangnya 14 tahun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algn="l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2867797" y="347018"/>
            <a:ext cx="652774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4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USIA PERTANGGUNGJAWABAN PIDANA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3860802" y="316865"/>
            <a:ext cx="46056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keadilan restoratif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482" y="1172789"/>
            <a:ext cx="11658293" cy="1921510"/>
          </a:xfrm>
        </p:spPr>
        <p:txBody>
          <a:bodyPr>
            <a:noAutofit/>
          </a:bodyPr>
          <a:lstStyle/>
          <a:p>
            <a:pPr algn="l"/>
            <a:r>
              <a:rPr lang="id-ID" sz="3200" dirty="0">
                <a:solidFill>
                  <a:schemeClr val="tx1"/>
                </a:solidFill>
                <a:sym typeface="+mn-ea"/>
              </a:rPr>
              <a:t>adalah </a:t>
            </a:r>
            <a:r>
              <a:rPr lang="id-ID" sz="3200" b="1" dirty="0">
                <a:solidFill>
                  <a:schemeClr val="tx1"/>
                </a:solidFill>
                <a:sym typeface="+mn-ea"/>
              </a:rPr>
              <a:t>penyelesaian perkara tindak pidana </a:t>
            </a:r>
            <a:r>
              <a:rPr lang="id-ID" sz="3200" dirty="0">
                <a:solidFill>
                  <a:schemeClr val="tx1"/>
                </a:solidFill>
                <a:sym typeface="+mn-ea"/>
              </a:rPr>
              <a:t>dengan </a:t>
            </a:r>
            <a:r>
              <a:rPr lang="id-ID" sz="3200" b="1" dirty="0">
                <a:solidFill>
                  <a:schemeClr val="tx1"/>
                </a:solidFill>
                <a:sym typeface="+mn-ea"/>
              </a:rPr>
              <a:t>melibatkan pelaku, korban, keluarga pelaku/korban, dan pihak lain</a:t>
            </a:r>
            <a:r>
              <a:rPr lang="id-ID" sz="3200" dirty="0">
                <a:solidFill>
                  <a:schemeClr val="tx1"/>
                </a:solidFill>
                <a:sym typeface="+mn-ea"/>
              </a:rPr>
              <a:t> yang terkait untuk bersama-sama </a:t>
            </a:r>
            <a:r>
              <a:rPr lang="id-ID" sz="3200" b="1" dirty="0">
                <a:solidFill>
                  <a:schemeClr val="tx1"/>
                </a:solidFill>
                <a:sym typeface="+mn-ea"/>
              </a:rPr>
              <a:t>mencari penyelesaian yang adil dengan menekankan pemulihan kembali pada keadaan semula</a:t>
            </a:r>
            <a:r>
              <a:rPr lang="id-ID" sz="3200" dirty="0">
                <a:solidFill>
                  <a:schemeClr val="tx1"/>
                </a:solidFill>
                <a:sym typeface="+mn-ea"/>
              </a:rPr>
              <a:t>, dan </a:t>
            </a:r>
            <a:r>
              <a:rPr lang="id-ID" sz="3200" b="1" dirty="0">
                <a:solidFill>
                  <a:schemeClr val="tx1"/>
                </a:solidFill>
                <a:sym typeface="+mn-ea"/>
              </a:rPr>
              <a:t>bukan pembalasan </a:t>
            </a:r>
            <a:r>
              <a:rPr lang="id-ID" sz="3200" dirty="0">
                <a:solidFill>
                  <a:schemeClr val="tx1"/>
                </a:solidFill>
                <a:sym typeface="+mn-ea"/>
              </a:rPr>
              <a:t>(Ps. 1 UUSPPA)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tretch>
            <a:fillRect/>
          </a:stretch>
        </p:blipFill>
        <p:spPr>
          <a:xfrm>
            <a:off x="1380016" y="3659243"/>
            <a:ext cx="3491387" cy="2816225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4294967295"/>
          </p:nvPr>
        </p:nvPicPr>
        <p:blipFill>
          <a:blip r:embed="rId6"/>
          <a:stretch>
            <a:fillRect/>
          </a:stretch>
        </p:blipFill>
        <p:spPr>
          <a:xfrm>
            <a:off x="7024213" y="3659243"/>
            <a:ext cx="3491387" cy="281622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521960" y="4724456"/>
            <a:ext cx="9906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9753600" y="152400"/>
            <a:ext cx="762000" cy="92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5" descr="tb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0363" y="82550"/>
            <a:ext cx="1058862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1"/>
          <p:cNvSpPr/>
          <p:nvPr/>
        </p:nvSpPr>
        <p:spPr>
          <a:xfrm>
            <a:off x="2948623" y="316865"/>
            <a:ext cx="64300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457200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altLang="id-ID" sz="2800" b="1" noProof="1">
                <a:solidFill>
                  <a:srgbClr val="C030A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HAKIKAT keadilan restoratif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85942" y="1447800"/>
            <a:ext cx="10896314" cy="480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Bergeser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dari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i="1" dirty="0" err="1">
                <a:latin typeface="Sitka Text" pitchFamily="2" charset="0"/>
                <a:cs typeface="Times New Roman" panose="02020603050405020304" pitchFamily="18" charset="0"/>
              </a:rPr>
              <a:t>lex</a:t>
            </a:r>
            <a:r>
              <a:rPr lang="en-US" altLang="id-ID" sz="2600" i="1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i="1" dirty="0" err="1">
                <a:latin typeface="Sitka Text" pitchFamily="2" charset="0"/>
                <a:cs typeface="Times New Roman" panose="02020603050405020304" pitchFamily="18" charset="0"/>
              </a:rPr>
              <a:t>talionis</a:t>
            </a:r>
            <a:r>
              <a:rPr lang="en-US" altLang="id-ID" sz="2600" i="1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atau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i="1" dirty="0">
                <a:latin typeface="Sitka Text" pitchFamily="2" charset="0"/>
                <a:cs typeface="Times New Roman" panose="02020603050405020304" pitchFamily="18" charset="0"/>
              </a:rPr>
              <a:t>retributive justice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Menekankan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pada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upaya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pemulihan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keadaan</a:t>
            </a:r>
            <a:r>
              <a:rPr lang="id-ID" altLang="id-ID" sz="2600" dirty="0">
                <a:latin typeface="Sitka Text" pitchFamily="2" charset="0"/>
                <a:cs typeface="Times New Roman" panose="02020603050405020304" pitchFamily="18" charset="0"/>
              </a:rPr>
              <a:t> (Restorative)</a:t>
            </a:r>
            <a:endParaRPr lang="en-US" altLang="id-ID" sz="2600" dirty="0">
              <a:latin typeface="Sitka Text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Berorientasi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pada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korban 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Memberi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kesempatan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pada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pelaku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untuk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mengungkapkan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rasa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sesalnya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pada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korban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sekaligus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menunjukkan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tanggungjawabnya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Memberi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kesempatan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pada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pelaku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korban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untuk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bertemu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mengurangi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id-ID" altLang="id-ID" sz="2600" i="1" dirty="0">
                <a:latin typeface="Sitka Text" pitchFamily="2" charset="0"/>
                <a:cs typeface="Times New Roman" panose="02020603050405020304" pitchFamily="18" charset="0"/>
              </a:rPr>
              <a:t>rasa permusuhan</a:t>
            </a:r>
            <a:endParaRPr lang="en-US" altLang="id-ID" sz="2600" dirty="0">
              <a:latin typeface="Sitka Text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Mengembalikan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keseimbangan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dalam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masyarakat</a:t>
            </a:r>
            <a:endParaRPr lang="en-US" altLang="id-ID" sz="2600" dirty="0">
              <a:latin typeface="Sitka Text" pitchFamily="2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FF00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Melibatkan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anggota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masyarakat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dalam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upaya</a:t>
            </a:r>
            <a:r>
              <a:rPr lang="en-US" altLang="id-ID" sz="2600" dirty="0"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altLang="id-ID" sz="2600" dirty="0" err="1">
                <a:latin typeface="Sitka Text" pitchFamily="2" charset="0"/>
                <a:cs typeface="Times New Roman" panose="02020603050405020304" pitchFamily="18" charset="0"/>
              </a:rPr>
              <a:t>pengalihan</a:t>
            </a:r>
            <a:endParaRPr lang="en-US" altLang="id-ID" sz="2600" dirty="0">
              <a:latin typeface="Sitka Text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1214</TotalTime>
  <Words>3325</Words>
  <Application>Microsoft Office PowerPoint</Application>
  <PresentationFormat>Widescreen</PresentationFormat>
  <Paragraphs>441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MS PGothic</vt:lpstr>
      <vt:lpstr>MS PGothic</vt:lpstr>
      <vt:lpstr>SimSun</vt:lpstr>
      <vt:lpstr>Aharoni</vt:lpstr>
      <vt:lpstr>Arial</vt:lpstr>
      <vt:lpstr>Arial Black</vt:lpstr>
      <vt:lpstr>Arial Narrow</vt:lpstr>
      <vt:lpstr>Bahnschrift Light</vt:lpstr>
      <vt:lpstr>Calibri</vt:lpstr>
      <vt:lpstr>Calibri Light</vt:lpstr>
      <vt:lpstr>Comic Sans MS</vt:lpstr>
      <vt:lpstr>等线</vt:lpstr>
      <vt:lpstr>Sitka Text</vt:lpstr>
      <vt:lpstr>Tahoma</vt:lpstr>
      <vt:lpstr>Times New Roman</vt:lpstr>
      <vt:lpstr>Tw Cen MT</vt:lpstr>
      <vt:lpstr>Wingdings</vt:lpstr>
      <vt:lpstr>1_Office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ABH MENURUT SPPA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pelaksanaan musyawarah diversi</vt:lpstr>
      <vt:lpstr>BENTUK KESEPAKATAN DIVERSI</vt:lpstr>
      <vt:lpstr>PowerPoint Presentation</vt:lpstr>
      <vt:lpstr>HAL YG PERLU DIPERHATIKAN  DLM PEMERIKSAAN ABH</vt:lpstr>
      <vt:lpstr>HAL YG PERLU DIPERHATIKAN  DLM PENANGKAPAN</vt:lpstr>
      <vt:lpstr>PENAHANAN ANAK</vt:lpstr>
      <vt:lpstr>MEKANISME PENAHANAN ANAK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PUSDIK GASUM</dc:title>
  <dc:creator>SONY VAIO</dc:creator>
  <cp:lastModifiedBy>Microsoft account</cp:lastModifiedBy>
  <cp:revision>756</cp:revision>
  <cp:lastPrinted>2016-06-01T12:32:00Z</cp:lastPrinted>
  <dcterms:created xsi:type="dcterms:W3CDTF">2008-08-29T16:08:00Z</dcterms:created>
  <dcterms:modified xsi:type="dcterms:W3CDTF">2024-05-27T11:28:30Z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1033-11.2.0.10451</vt:lpwstr>
  </property>
  <property fmtid="{D5CDD505-2E9C-101B-9397-08002B2CF9AE}" pid="3" name="ICV">
    <vt:lpwstr>D444A161BA664AE3B11250E03974F987</vt:lpwstr>
  </property>
</Properties>
</file>